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311" r:id="rId4"/>
    <p:sldId id="312" r:id="rId5"/>
    <p:sldId id="313" r:id="rId6"/>
    <p:sldId id="314" r:id="rId7"/>
    <p:sldId id="315" r:id="rId8"/>
    <p:sldId id="316" r:id="rId9"/>
    <p:sldId id="319" r:id="rId10"/>
    <p:sldId id="318" r:id="rId11"/>
    <p:sldId id="320" r:id="rId12"/>
    <p:sldId id="317" r:id="rId13"/>
    <p:sldId id="322" r:id="rId14"/>
    <p:sldId id="323" r:id="rId15"/>
    <p:sldId id="324" r:id="rId16"/>
    <p:sldId id="321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333" r:id="rId25"/>
    <p:sldId id="334" r:id="rId26"/>
    <p:sldId id="337" r:id="rId27"/>
    <p:sldId id="335" r:id="rId28"/>
    <p:sldId id="338" r:id="rId29"/>
    <p:sldId id="336" r:id="rId30"/>
    <p:sldId id="340" r:id="rId31"/>
    <p:sldId id="341" r:id="rId32"/>
    <p:sldId id="342" r:id="rId33"/>
    <p:sldId id="367" r:id="rId34"/>
    <p:sldId id="368" r:id="rId35"/>
    <p:sldId id="339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53" r:id="rId45"/>
    <p:sldId id="354" r:id="rId46"/>
    <p:sldId id="352" r:id="rId47"/>
    <p:sldId id="355" r:id="rId48"/>
    <p:sldId id="356" r:id="rId49"/>
    <p:sldId id="357" r:id="rId50"/>
    <p:sldId id="358" r:id="rId51"/>
    <p:sldId id="351" r:id="rId52"/>
    <p:sldId id="361" r:id="rId53"/>
    <p:sldId id="362" r:id="rId54"/>
    <p:sldId id="363" r:id="rId55"/>
    <p:sldId id="364" r:id="rId56"/>
    <p:sldId id="366" r:id="rId57"/>
    <p:sldId id="365" r:id="rId58"/>
    <p:sldId id="359" r:id="rId59"/>
    <p:sldId id="310" r:id="rId60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TH Sarabun New" panose="020B0500040200020003" pitchFamily="34" charset="-34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311"/>
            <p14:sldId id="312"/>
            <p14:sldId id="313"/>
            <p14:sldId id="314"/>
            <p14:sldId id="315"/>
            <p14:sldId id="316"/>
            <p14:sldId id="319"/>
            <p14:sldId id="318"/>
            <p14:sldId id="320"/>
            <p14:sldId id="317"/>
            <p14:sldId id="322"/>
            <p14:sldId id="323"/>
            <p14:sldId id="324"/>
            <p14:sldId id="321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4"/>
            <p14:sldId id="337"/>
            <p14:sldId id="335"/>
            <p14:sldId id="338"/>
            <p14:sldId id="336"/>
            <p14:sldId id="340"/>
            <p14:sldId id="341"/>
            <p14:sldId id="342"/>
            <p14:sldId id="367"/>
            <p14:sldId id="368"/>
            <p14:sldId id="339"/>
            <p14:sldId id="344"/>
            <p14:sldId id="345"/>
            <p14:sldId id="346"/>
            <p14:sldId id="347"/>
            <p14:sldId id="348"/>
            <p14:sldId id="349"/>
            <p14:sldId id="350"/>
            <p14:sldId id="360"/>
            <p14:sldId id="353"/>
            <p14:sldId id="354"/>
            <p14:sldId id="352"/>
            <p14:sldId id="355"/>
            <p14:sldId id="356"/>
            <p14:sldId id="357"/>
            <p14:sldId id="358"/>
            <p14:sldId id="351"/>
            <p14:sldId id="361"/>
            <p14:sldId id="362"/>
            <p14:sldId id="363"/>
            <p14:sldId id="364"/>
            <p14:sldId id="366"/>
            <p14:sldId id="365"/>
            <p14:sldId id="35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000CF6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13. Binary Search Tree(BST) &amp; sorting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835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000" dirty="0"/>
              <a:t>- start insert at root node</a:t>
            </a:r>
          </a:p>
          <a:p>
            <a:r>
              <a:rPr lang="en-US" sz="4000" dirty="0"/>
              <a:t>- if node is null build new node at this location</a:t>
            </a:r>
          </a:p>
          <a:p>
            <a:r>
              <a:rPr lang="en-US" sz="4000" dirty="0"/>
              <a:t>- if new item value less then node value go to left child</a:t>
            </a:r>
          </a:p>
          <a:p>
            <a:r>
              <a:rPr lang="en-US" sz="4000" dirty="0"/>
              <a:t>- if new item value greater than node value go to right child</a:t>
            </a:r>
          </a:p>
          <a:p>
            <a:r>
              <a:rPr lang="en-US" sz="4000" dirty="0"/>
              <a:t>- repeat until found null node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862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835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เริ่ม </a:t>
            </a:r>
            <a:r>
              <a:rPr lang="en-US" sz="4000" dirty="0"/>
              <a:t>insert </a:t>
            </a:r>
            <a:r>
              <a:rPr lang="th-TH" sz="4000" dirty="0"/>
              <a:t>จาก </a:t>
            </a:r>
            <a:r>
              <a:rPr lang="en-US" sz="4000" dirty="0"/>
              <a:t>root</a:t>
            </a:r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node </a:t>
            </a:r>
            <a:r>
              <a:rPr lang="th-TH" sz="4000" dirty="0"/>
              <a:t>ดังกล่าวเป็น </a:t>
            </a:r>
            <a:r>
              <a:rPr lang="en-US" sz="4000" dirty="0"/>
              <a:t>null </a:t>
            </a:r>
            <a:r>
              <a:rPr lang="th-TH" sz="4000" dirty="0"/>
              <a:t>ให้สร้าง </a:t>
            </a:r>
            <a:r>
              <a:rPr lang="en-US" sz="4000" dirty="0"/>
              <a:t>node </a:t>
            </a:r>
            <a:r>
              <a:rPr lang="th-TH" sz="4000" dirty="0"/>
              <a:t>ใหม่ด้วยข้อมูล </a:t>
            </a:r>
            <a:r>
              <a:rPr lang="en-US" sz="4000" dirty="0"/>
              <a:t>item</a:t>
            </a:r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item </a:t>
            </a:r>
            <a:r>
              <a:rPr lang="th-TH" sz="4000" dirty="0"/>
              <a:t>มีค่าน้อยกว่า </a:t>
            </a:r>
            <a:r>
              <a:rPr lang="en-US" sz="4000" dirty="0"/>
              <a:t>node </a:t>
            </a:r>
            <a:r>
              <a:rPr lang="th-TH" sz="4000" dirty="0"/>
              <a:t>ดังกล่าว ให้ ท่องไป ทางซ้าย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item </a:t>
            </a:r>
            <a:r>
              <a:rPr lang="th-TH" sz="4000" dirty="0"/>
              <a:t>มีค่ามากกว่า </a:t>
            </a:r>
            <a:r>
              <a:rPr lang="en-US" sz="4000" dirty="0"/>
              <a:t>node </a:t>
            </a:r>
            <a:r>
              <a:rPr lang="th-TH" sz="4000" dirty="0"/>
              <a:t>ดังกล่าว ให้ ท่องไป ทางขวา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ซ้ำเรื่อย ๆ จนกว่าจะพบ </a:t>
            </a:r>
            <a:r>
              <a:rPr lang="en-US" sz="4000" dirty="0"/>
              <a:t>null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537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DCC-A6C9-3213-133E-107D1B9F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Insert(60)</a:t>
            </a:r>
            <a:endParaRPr lang="th-TH" dirty="0"/>
          </a:p>
        </p:txBody>
      </p:sp>
      <p:pic>
        <p:nvPicPr>
          <p:cNvPr id="4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058C519-BD7D-E86F-55E5-FD8D95D2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61" y="1988875"/>
            <a:ext cx="5396488" cy="4022725"/>
          </a:xfr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4ED2D6B-25AD-B307-762A-3B4C59F1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77" y="2651095"/>
            <a:ext cx="1446387" cy="17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DCC-A6C9-3213-133E-107D1B9F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Insert(60) which side?</a:t>
            </a:r>
            <a:endParaRPr lang="th-TH" dirty="0"/>
          </a:p>
        </p:txBody>
      </p:sp>
      <p:pic>
        <p:nvPicPr>
          <p:cNvPr id="4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058C519-BD7D-E86F-55E5-FD8D95D2F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5" y="3248431"/>
            <a:ext cx="3112877" cy="2320444"/>
          </a:xfr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4ED2D6B-25AD-B307-762A-3B4C59F1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73" y="2453364"/>
            <a:ext cx="544959" cy="67633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5357E5-F966-E1E3-3565-1E21DEBC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49" y="2453364"/>
            <a:ext cx="544959" cy="6763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1A952-5570-0FD9-6AB6-89AF27089E2F}"/>
              </a:ext>
            </a:extLst>
          </p:cNvPr>
          <p:cNvCxnSpPr/>
          <p:nvPr/>
        </p:nvCxnSpPr>
        <p:spPr>
          <a:xfrm>
            <a:off x="3389152" y="2055303"/>
            <a:ext cx="0" cy="42951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23C801-D760-F362-C7E8-A641D0B99011}"/>
              </a:ext>
            </a:extLst>
          </p:cNvPr>
          <p:cNvCxnSpPr>
            <a:cxnSpLocks/>
          </p:cNvCxnSpPr>
          <p:nvPr/>
        </p:nvCxnSpPr>
        <p:spPr>
          <a:xfrm flipH="1">
            <a:off x="3506598" y="2055303"/>
            <a:ext cx="469784" cy="11931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0D278A-A6A9-4E83-277D-BDD93964A0B0}"/>
              </a:ext>
            </a:extLst>
          </p:cNvPr>
          <p:cNvSpPr txBox="1"/>
          <p:nvPr/>
        </p:nvSpPr>
        <p:spPr>
          <a:xfrm>
            <a:off x="3389152" y="1737360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Current node</a:t>
            </a:r>
            <a:endParaRPr lang="th-TH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45784-8565-97E3-D145-242B21F985E7}"/>
              </a:ext>
            </a:extLst>
          </p:cNvPr>
          <p:cNvSpPr txBox="1"/>
          <p:nvPr/>
        </p:nvSpPr>
        <p:spPr>
          <a:xfrm>
            <a:off x="4374617" y="3125321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F4CA4-4902-6C4D-72EF-6ED7F3D8C289}"/>
              </a:ext>
            </a:extLst>
          </p:cNvPr>
          <p:cNvSpPr txBox="1"/>
          <p:nvPr/>
        </p:nvSpPr>
        <p:spPr>
          <a:xfrm>
            <a:off x="2046853" y="3123224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EF9BB7-B318-5730-906A-75728638559C}"/>
              </a:ext>
            </a:extLst>
          </p:cNvPr>
          <p:cNvCxnSpPr/>
          <p:nvPr/>
        </p:nvCxnSpPr>
        <p:spPr>
          <a:xfrm>
            <a:off x="5841255" y="33432"/>
            <a:ext cx="0" cy="670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0CD67AD4-2B1C-0027-CC34-F41ACF45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78" y="3214875"/>
            <a:ext cx="3112877" cy="2320444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A606D6-93D1-1FE3-B241-2A97028B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43" y="1882439"/>
            <a:ext cx="544959" cy="676334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BDE872-A536-32EB-A1B9-F940BBD5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97" y="1882439"/>
            <a:ext cx="544959" cy="6763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B12CE-36EF-D038-5CD2-33C7E194B454}"/>
              </a:ext>
            </a:extLst>
          </p:cNvPr>
          <p:cNvCxnSpPr>
            <a:cxnSpLocks/>
          </p:cNvCxnSpPr>
          <p:nvPr/>
        </p:nvCxnSpPr>
        <p:spPr>
          <a:xfrm flipH="1">
            <a:off x="10203662" y="3123224"/>
            <a:ext cx="952018" cy="7692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3751E2-EC3D-A5DF-2CC1-B5ED47354D37}"/>
              </a:ext>
            </a:extLst>
          </p:cNvPr>
          <p:cNvSpPr txBox="1"/>
          <p:nvPr/>
        </p:nvSpPr>
        <p:spPr>
          <a:xfrm>
            <a:off x="10557984" y="2653568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Current node</a:t>
            </a:r>
            <a:endParaRPr lang="th-TH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551DC-2ACC-F773-4EA7-D0C467D5A793}"/>
              </a:ext>
            </a:extLst>
          </p:cNvPr>
          <p:cNvSpPr txBox="1"/>
          <p:nvPr/>
        </p:nvSpPr>
        <p:spPr>
          <a:xfrm>
            <a:off x="10100120" y="3091765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282BD-15A8-C053-A977-62DEAEC19A55}"/>
              </a:ext>
            </a:extLst>
          </p:cNvPr>
          <p:cNvSpPr txBox="1"/>
          <p:nvPr/>
        </p:nvSpPr>
        <p:spPr>
          <a:xfrm>
            <a:off x="9282071" y="2816783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  <a:endParaRPr lang="th-TH" sz="280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5E2FA2-FA6E-86AC-37BE-65767139EAEA}"/>
              </a:ext>
            </a:extLst>
          </p:cNvPr>
          <p:cNvCxnSpPr/>
          <p:nvPr/>
        </p:nvCxnSpPr>
        <p:spPr>
          <a:xfrm>
            <a:off x="10118296" y="2021747"/>
            <a:ext cx="0" cy="42951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CB9B1-5AD7-D93E-30EF-7827827CE5D5}"/>
              </a:ext>
            </a:extLst>
          </p:cNvPr>
          <p:cNvSpPr/>
          <p:nvPr/>
        </p:nvSpPr>
        <p:spPr>
          <a:xfrm>
            <a:off x="7115581" y="1937415"/>
            <a:ext cx="2217840" cy="43794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510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CDB74-EE47-7589-48D9-3C9DF88E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th-TH" dirty="0"/>
          </a:p>
        </p:txBody>
      </p:sp>
      <p:pic>
        <p:nvPicPr>
          <p:cNvPr id="7" name="Content Placeholder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8D7014D-A215-9B4E-1C80-AB4F98308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50" y="1846263"/>
            <a:ext cx="6339026" cy="4022725"/>
          </a:xfrm>
        </p:spPr>
      </p:pic>
    </p:spTree>
    <p:extLst>
      <p:ext uri="{BB962C8B-B14F-4D97-AF65-F5344CB8AC3E}">
        <p14:creationId xmlns:p14="http://schemas.microsoft.com/office/powerpoint/2010/main" val="64515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0EED-2A42-464C-726F-745EFB2C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1D9A16-A4A0-F15C-092C-2F33E5B73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59" y="1846263"/>
            <a:ext cx="5561855" cy="4943872"/>
          </a:xfrm>
        </p:spPr>
      </p:pic>
    </p:spTree>
    <p:extLst>
      <p:ext uri="{BB962C8B-B14F-4D97-AF65-F5344CB8AC3E}">
        <p14:creationId xmlns:p14="http://schemas.microsoft.com/office/powerpoint/2010/main" val="34495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4514-DF75-BAAD-5676-CD44045A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A780-EBE4-D5AD-1EFC-53B01BC1F757}"/>
              </a:ext>
            </a:extLst>
          </p:cNvPr>
          <p:cNvSpPr txBox="1"/>
          <p:nvPr/>
        </p:nvSpPr>
        <p:spPr>
          <a:xfrm>
            <a:off x="367437" y="1896068"/>
            <a:ext cx="6243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	    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root;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p-&gt;data){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go left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(p-&gt;left ==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p-&gt;left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p-&gt;left;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(p-&gt;right ==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p-&gt;right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= p-&gt;right;                  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pic>
        <p:nvPicPr>
          <p:cNvPr id="6" name="Picture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0677C6FB-03A0-FC8A-2F3C-99EB3AB0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55" y="2274723"/>
            <a:ext cx="4233469" cy="31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12C4-712A-67B1-F79E-8266F061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48055-6E54-9916-66FE-DE9AA8B37C79}"/>
              </a:ext>
            </a:extLst>
          </p:cNvPr>
          <p:cNvSpPr txBox="1"/>
          <p:nvPr/>
        </p:nvSpPr>
        <p:spPr>
          <a:xfrm>
            <a:off x="773885" y="2209498"/>
            <a:ext cx="60946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6690B-6C3B-7C6E-043A-72E299E5B0E7}"/>
              </a:ext>
            </a:extLst>
          </p:cNvPr>
          <p:cNvSpPr txBox="1"/>
          <p:nvPr/>
        </p:nvSpPr>
        <p:spPr>
          <a:xfrm>
            <a:off x="5433270" y="2394164"/>
            <a:ext cx="51955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 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       I</a:t>
            </a:r>
            <a:endParaRPr lang="th-TH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0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2CF6-76C0-1436-13CA-0406F9A8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7A583-8E79-983C-B672-1FFD643C2401}"/>
              </a:ext>
            </a:extLst>
          </p:cNvPr>
          <p:cNvSpPr txBox="1"/>
          <p:nvPr/>
        </p:nvSpPr>
        <p:spPr>
          <a:xfrm>
            <a:off x="455104" y="3100332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tree2;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71B67-E32B-CE1B-6EFC-0218499E2526}"/>
              </a:ext>
            </a:extLst>
          </p:cNvPr>
          <p:cNvSpPr txBox="1"/>
          <p:nvPr/>
        </p:nvSpPr>
        <p:spPr>
          <a:xfrm>
            <a:off x="2136397" y="1957181"/>
            <a:ext cx="94739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E______________________________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F______________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G______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H__     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I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 \        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                                                     J </a:t>
            </a:r>
            <a:endParaRPr lang="th-TH" sz="20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0E460CA3-AB1B-9ED4-5182-CBD5EF43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89" y="2733103"/>
            <a:ext cx="3463030" cy="35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6C977-9020-230A-E37D-D8393D74C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B57482-1F93-1200-7E12-46CA5155E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75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BINARY SEARCH TREE; BINARY TREE | image tagged in clean vs messy room | made w/ Imgflip meme maker">
            <a:extLst>
              <a:ext uri="{FF2B5EF4-FFF2-40B4-BE49-F238E27FC236}">
                <a16:creationId xmlns:a16="http://schemas.microsoft.com/office/drawing/2014/main" id="{2B3E0D2C-F070-836C-015B-91F0FB0C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382" y="780175"/>
            <a:ext cx="7742057" cy="4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4BBF-90F3-4856-CCEF-868C49EE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8420-00F9-7C93-82A7-4D459376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Big O -&gt;</a:t>
            </a:r>
          </a:p>
          <a:p>
            <a:r>
              <a:rPr lang="en-US" sz="8000" dirty="0"/>
              <a:t>Big theta -&gt;</a:t>
            </a:r>
          </a:p>
          <a:p>
            <a:r>
              <a:rPr lang="en-US" sz="8000" dirty="0"/>
              <a:t>Big Omega -&gt;</a:t>
            </a:r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113923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42" y="1912846"/>
            <a:ext cx="10410738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one of purpose to invented BST / </a:t>
            </a:r>
            <a:r>
              <a:rPr lang="th-TH" sz="4400" dirty="0"/>
              <a:t>หนึ่งในจุดประสงค์ที่ </a:t>
            </a:r>
            <a:r>
              <a:rPr lang="en-US" sz="4400" dirty="0"/>
              <a:t>BST </a:t>
            </a:r>
            <a:r>
              <a:rPr lang="th-TH" sz="4400" dirty="0"/>
              <a:t>ถูกสร้างขึ้นมา</a:t>
            </a:r>
          </a:p>
          <a:p>
            <a:r>
              <a:rPr lang="th-TH" sz="4400" dirty="0"/>
              <a:t>- </a:t>
            </a:r>
            <a:r>
              <a:rPr lang="en-US" sz="4400" dirty="0"/>
              <a:t>find node that contain search value</a:t>
            </a:r>
          </a:p>
          <a:p>
            <a:r>
              <a:rPr lang="en-US" sz="4400" dirty="0"/>
              <a:t>- </a:t>
            </a:r>
            <a:r>
              <a:rPr lang="th-TH" sz="4400" dirty="0"/>
              <a:t>หา </a:t>
            </a:r>
            <a:r>
              <a:rPr lang="en-US" sz="4400" dirty="0"/>
              <a:t>node </a:t>
            </a:r>
            <a:r>
              <a:rPr lang="th-TH" sz="4400" dirty="0"/>
              <a:t>ที่มีค่าเท่ากับ </a:t>
            </a:r>
            <a:r>
              <a:rPr lang="en-US" sz="4400" dirty="0"/>
              <a:t>search value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026192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2787"/>
          </a:xfrm>
        </p:spPr>
        <p:txBody>
          <a:bodyPr>
            <a:normAutofit/>
          </a:bodyPr>
          <a:lstStyle/>
          <a:p>
            <a:r>
              <a:rPr lang="en-US" sz="4000" dirty="0"/>
              <a:t>- because whole tree maintain BST rules so we can use this rule for searching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เนื่องจากทั้ง </a:t>
            </a:r>
            <a:r>
              <a:rPr lang="en-US" sz="4000" dirty="0"/>
              <a:t>tree </a:t>
            </a:r>
            <a:r>
              <a:rPr lang="th-TH" sz="4000" dirty="0"/>
              <a:t>นี้เป็นไปตามกฎของ </a:t>
            </a:r>
            <a:r>
              <a:rPr lang="en-US" sz="4000" dirty="0"/>
              <a:t>BST</a:t>
            </a:r>
          </a:p>
          <a:p>
            <a:r>
              <a:rPr lang="th-TH" sz="4000" dirty="0"/>
              <a:t>เราจึงสามารถใช้กฎของ </a:t>
            </a:r>
            <a:r>
              <a:rPr lang="en-US" sz="4000" dirty="0"/>
              <a:t>BST </a:t>
            </a:r>
            <a:r>
              <a:rPr lang="th-TH" sz="4000" dirty="0"/>
              <a:t>ในการ </a:t>
            </a:r>
            <a:endParaRPr lang="en-US" sz="4000" dirty="0"/>
          </a:p>
          <a:p>
            <a:r>
              <a:rPr lang="en-US" sz="4000" dirty="0"/>
              <a:t>search</a:t>
            </a:r>
            <a:r>
              <a:rPr lang="th-TH" sz="4000" dirty="0"/>
              <a:t> ได้เ</a:t>
            </a:r>
          </a:p>
        </p:txBody>
      </p:sp>
      <p:pic>
        <p:nvPicPr>
          <p:cNvPr id="6" name="Picture 5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6DE503C-CA47-753F-9B54-637BA7E2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1" y="2847109"/>
            <a:ext cx="4171949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25" y="2005125"/>
            <a:ext cx="1046274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start from root node</a:t>
            </a:r>
          </a:p>
          <a:p>
            <a:r>
              <a:rPr lang="en-US" sz="3600" dirty="0"/>
              <a:t>- check node that equal to search key</a:t>
            </a:r>
            <a:endParaRPr lang="th-TH" sz="3600" dirty="0"/>
          </a:p>
          <a:p>
            <a:r>
              <a:rPr lang="th-TH" sz="3600" dirty="0"/>
              <a:t>- </a:t>
            </a:r>
            <a:r>
              <a:rPr lang="en-US" sz="3600" dirty="0"/>
              <a:t>if found return -&gt; mission completed</a:t>
            </a:r>
          </a:p>
          <a:p>
            <a:r>
              <a:rPr lang="en-US" sz="3600" dirty="0"/>
              <a:t>- if search key less than node go to left node </a:t>
            </a:r>
          </a:p>
          <a:p>
            <a:r>
              <a:rPr lang="en-US" sz="3600" dirty="0"/>
              <a:t>- if search key greater than node go to right node</a:t>
            </a:r>
          </a:p>
          <a:p>
            <a:r>
              <a:rPr lang="en-US" sz="3600" dirty="0"/>
              <a:t>- repeat until found null and return not found</a:t>
            </a:r>
            <a:endParaRPr lang="th-TH" sz="3600" dirty="0"/>
          </a:p>
        </p:txBody>
      </p:sp>
      <p:pic>
        <p:nvPicPr>
          <p:cNvPr id="6" name="Picture 5" descr="A group of yellow circles with black text&#10;&#10;Description automatically generated with low confidence">
            <a:extLst>
              <a:ext uri="{FF2B5EF4-FFF2-40B4-BE49-F238E27FC236}">
                <a16:creationId xmlns:a16="http://schemas.microsoft.com/office/drawing/2014/main" id="{EE517076-442A-2AC1-4690-724E5ED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59" y="523195"/>
            <a:ext cx="3976021" cy="29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50C7-EC02-A248-6F46-1818983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2B09-85AC-38AD-565A-FA2E24BD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25" y="2005125"/>
            <a:ext cx="1046274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เริ่มต้นจาก </a:t>
            </a:r>
            <a:r>
              <a:rPr lang="en-US" sz="3600" dirty="0"/>
              <a:t>root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 </a:t>
            </a:r>
            <a:r>
              <a:rPr lang="en-US" sz="3600" dirty="0"/>
              <a:t>node </a:t>
            </a:r>
            <a:r>
              <a:rPr lang="th-TH" sz="3600" dirty="0"/>
              <a:t>ว่าตรงตามที่ต้องการหรือไม่</a:t>
            </a:r>
          </a:p>
          <a:p>
            <a:r>
              <a:rPr lang="th-TH" sz="3600" dirty="0"/>
              <a:t>- หากพบ </a:t>
            </a:r>
            <a:r>
              <a:rPr lang="en-US" sz="3600" dirty="0"/>
              <a:t>return -&gt; mission completed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</a:t>
            </a:r>
            <a:r>
              <a:rPr lang="en-US" sz="3600" dirty="0"/>
              <a:t> search key </a:t>
            </a:r>
            <a:r>
              <a:rPr lang="th-TH" sz="3600" dirty="0"/>
              <a:t>มีค่าน้อยกว่า </a:t>
            </a:r>
            <a:r>
              <a:rPr lang="en-US" sz="3600" dirty="0"/>
              <a:t>node </a:t>
            </a:r>
            <a:r>
              <a:rPr lang="th-TH" sz="3600" dirty="0"/>
              <a:t>ไปทำ </a:t>
            </a:r>
            <a:r>
              <a:rPr lang="en-US" sz="3600" dirty="0"/>
              <a:t>left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</a:t>
            </a:r>
            <a:r>
              <a:rPr lang="en-US" sz="3600" dirty="0"/>
              <a:t> search key </a:t>
            </a:r>
            <a:r>
              <a:rPr lang="th-TH" sz="3600" dirty="0"/>
              <a:t>ค่ามากกว่า </a:t>
            </a:r>
            <a:r>
              <a:rPr lang="en-US" sz="3600" dirty="0"/>
              <a:t>node </a:t>
            </a:r>
            <a:r>
              <a:rPr lang="th-TH" sz="3600" dirty="0"/>
              <a:t>ไปทำ </a:t>
            </a:r>
            <a:r>
              <a:rPr lang="en-US" sz="3600" dirty="0"/>
              <a:t>right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ทำไปเรื่อย ๆ จนกว่าจะพบ </a:t>
            </a:r>
            <a:r>
              <a:rPr lang="en-US" sz="3600" dirty="0"/>
              <a:t>NULL </a:t>
            </a:r>
            <a:r>
              <a:rPr lang="th-TH" sz="3600" dirty="0"/>
              <a:t>ให้ </a:t>
            </a:r>
            <a:r>
              <a:rPr lang="en-US" sz="3600" dirty="0"/>
              <a:t>return Not found</a:t>
            </a:r>
            <a:endParaRPr lang="th-TH" sz="3600" dirty="0"/>
          </a:p>
        </p:txBody>
      </p:sp>
      <p:pic>
        <p:nvPicPr>
          <p:cNvPr id="6" name="Picture 5" descr="A group of yellow circles with black numbers&#10;&#10;Description automatically generated with low confidence">
            <a:extLst>
              <a:ext uri="{FF2B5EF4-FFF2-40B4-BE49-F238E27FC236}">
                <a16:creationId xmlns:a16="http://schemas.microsoft.com/office/drawing/2014/main" id="{D262EC9F-B4A8-7470-0FC6-9351F9E2D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90" y="275877"/>
            <a:ext cx="4959559" cy="3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CEC4-22E4-04AE-E54A-015A9813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Search(7)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73BB-8E22-4B96-1E83-C6828D2800EE}"/>
              </a:ext>
            </a:extLst>
          </p:cNvPr>
          <p:cNvSpPr txBox="1"/>
          <p:nvPr/>
        </p:nvSpPr>
        <p:spPr>
          <a:xfrm>
            <a:off x="964734" y="2046914"/>
            <a:ext cx="246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Search (7)</a:t>
            </a:r>
            <a:endParaRPr lang="th-TH" sz="6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E8402-48BB-2123-DF74-51F914B82A45}"/>
              </a:ext>
            </a:extLst>
          </p:cNvPr>
          <p:cNvCxnSpPr/>
          <p:nvPr/>
        </p:nvCxnSpPr>
        <p:spPr>
          <a:xfrm>
            <a:off x="3674378" y="2533475"/>
            <a:ext cx="33723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5418D6-82F0-0B82-1B31-9BE995AD8BDF}"/>
              </a:ext>
            </a:extLst>
          </p:cNvPr>
          <p:cNvCxnSpPr/>
          <p:nvPr/>
        </p:nvCxnSpPr>
        <p:spPr>
          <a:xfrm>
            <a:off x="3674378" y="2701255"/>
            <a:ext cx="1770077" cy="727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B11427-76AA-3F78-366A-7B3F8F26B09A}"/>
              </a:ext>
            </a:extLst>
          </p:cNvPr>
          <p:cNvCxnSpPr/>
          <p:nvPr/>
        </p:nvCxnSpPr>
        <p:spPr>
          <a:xfrm>
            <a:off x="3556932" y="2852257"/>
            <a:ext cx="2751589" cy="165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7BB2DF-AFA4-5105-01FF-D2BD5ECACA7C}"/>
              </a:ext>
            </a:extLst>
          </p:cNvPr>
          <p:cNvSpPr txBox="1"/>
          <p:nvPr/>
        </p:nvSpPr>
        <p:spPr>
          <a:xfrm rot="1869018">
            <a:off x="3882693" y="3329479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Found!</a:t>
            </a:r>
            <a:endParaRPr lang="th-TH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F6971-FE50-B28A-30F1-31DDF007196E}"/>
              </a:ext>
            </a:extLst>
          </p:cNvPr>
          <p:cNvSpPr txBox="1"/>
          <p:nvPr/>
        </p:nvSpPr>
        <p:spPr>
          <a:xfrm>
            <a:off x="4853855" y="2164089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go left</a:t>
            </a:r>
            <a:endParaRPr lang="th-TH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9CFFC-3F70-C831-0EBD-88113119324C}"/>
              </a:ext>
            </a:extLst>
          </p:cNvPr>
          <p:cNvSpPr txBox="1"/>
          <p:nvPr/>
        </p:nvSpPr>
        <p:spPr>
          <a:xfrm rot="1427136">
            <a:off x="4179509" y="274025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 go right</a:t>
            </a:r>
            <a:endParaRPr lang="th-TH" sz="2400" b="1" dirty="0"/>
          </a:p>
        </p:txBody>
      </p:sp>
      <p:pic>
        <p:nvPicPr>
          <p:cNvPr id="8" name="Content Placeholder 7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7A78E4E-51A0-3D9C-916F-F36735F8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73" y="2164089"/>
            <a:ext cx="5396488" cy="4022725"/>
          </a:xfrm>
        </p:spPr>
      </p:pic>
    </p:spTree>
    <p:extLst>
      <p:ext uri="{BB962C8B-B14F-4D97-AF65-F5344CB8AC3E}">
        <p14:creationId xmlns:p14="http://schemas.microsoft.com/office/powerpoint/2010/main" val="307462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yellow circles with numb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644454C-AA5F-EFD9-1A7A-2AAB966C5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42" y="1990733"/>
            <a:ext cx="5599541" cy="41740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4CEC4-22E4-04AE-E54A-015A9813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Search(41)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173BB-8E22-4B96-1E83-C6828D2800EE}"/>
              </a:ext>
            </a:extLst>
          </p:cNvPr>
          <p:cNvSpPr txBox="1"/>
          <p:nvPr/>
        </p:nvSpPr>
        <p:spPr>
          <a:xfrm>
            <a:off x="964734" y="2046914"/>
            <a:ext cx="2746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Search (41)</a:t>
            </a:r>
            <a:endParaRPr lang="th-TH" sz="6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35CDE-6CC8-04F8-6879-7763AA91E5BD}"/>
              </a:ext>
            </a:extLst>
          </p:cNvPr>
          <p:cNvCxnSpPr/>
          <p:nvPr/>
        </p:nvCxnSpPr>
        <p:spPr>
          <a:xfrm>
            <a:off x="3816991" y="2474752"/>
            <a:ext cx="33555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80DE4A-651A-111C-7DB6-5EEECBA8C76F}"/>
              </a:ext>
            </a:extLst>
          </p:cNvPr>
          <p:cNvSpPr txBox="1"/>
          <p:nvPr/>
        </p:nvSpPr>
        <p:spPr>
          <a:xfrm>
            <a:off x="4853855" y="210536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 go right</a:t>
            </a:r>
            <a:endParaRPr lang="th-TH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A1CA5-7FE7-36BF-D7EF-3712AF474E5B}"/>
              </a:ext>
            </a:extLst>
          </p:cNvPr>
          <p:cNvCxnSpPr>
            <a:cxnSpLocks/>
          </p:cNvCxnSpPr>
          <p:nvPr/>
        </p:nvCxnSpPr>
        <p:spPr>
          <a:xfrm>
            <a:off x="3816991" y="2554745"/>
            <a:ext cx="4957893" cy="985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846C33-64A5-54A1-1286-12C6EC7C598C}"/>
              </a:ext>
            </a:extLst>
          </p:cNvPr>
          <p:cNvSpPr txBox="1"/>
          <p:nvPr/>
        </p:nvSpPr>
        <p:spPr>
          <a:xfrm rot="771137">
            <a:off x="5469025" y="263321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 go left</a:t>
            </a:r>
            <a:endParaRPr lang="th-TH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438758-1DC0-5CFC-C020-A354E77433F4}"/>
              </a:ext>
            </a:extLst>
          </p:cNvPr>
          <p:cNvCxnSpPr>
            <a:cxnSpLocks/>
          </p:cNvCxnSpPr>
          <p:nvPr/>
        </p:nvCxnSpPr>
        <p:spPr>
          <a:xfrm>
            <a:off x="3816991" y="2618321"/>
            <a:ext cx="4202884" cy="1853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E842CB-4F38-4DB7-7C0B-96558C5263AC}"/>
              </a:ext>
            </a:extLst>
          </p:cNvPr>
          <p:cNvSpPr txBox="1"/>
          <p:nvPr/>
        </p:nvSpPr>
        <p:spPr>
          <a:xfrm rot="1404266">
            <a:off x="6454537" y="3630668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go right</a:t>
            </a:r>
            <a:endParaRPr lang="th-TH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D2D661-11D2-B9F0-5370-19B0BADAB7A7}"/>
              </a:ext>
            </a:extLst>
          </p:cNvPr>
          <p:cNvCxnSpPr>
            <a:cxnSpLocks/>
          </p:cNvCxnSpPr>
          <p:nvPr/>
        </p:nvCxnSpPr>
        <p:spPr>
          <a:xfrm>
            <a:off x="3816991" y="2726422"/>
            <a:ext cx="4664012" cy="291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88396A-F40D-D230-BF53-DD60B1EBC992}"/>
              </a:ext>
            </a:extLst>
          </p:cNvPr>
          <p:cNvSpPr txBox="1"/>
          <p:nvPr/>
        </p:nvSpPr>
        <p:spPr>
          <a:xfrm rot="1830990">
            <a:off x="7100397" y="4699319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 go left</a:t>
            </a:r>
            <a:endParaRPr lang="th-TH" sz="2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7C0306-9F10-B16E-4EB2-E441A3C1D54B}"/>
              </a:ext>
            </a:extLst>
          </p:cNvPr>
          <p:cNvCxnSpPr>
            <a:cxnSpLocks/>
          </p:cNvCxnSpPr>
          <p:nvPr/>
        </p:nvCxnSpPr>
        <p:spPr>
          <a:xfrm>
            <a:off x="3816991" y="2864043"/>
            <a:ext cx="4471332" cy="34870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0FC118-388C-0502-3729-611579543553}"/>
              </a:ext>
            </a:extLst>
          </p:cNvPr>
          <p:cNvSpPr txBox="1"/>
          <p:nvPr/>
        </p:nvSpPr>
        <p:spPr>
          <a:xfrm>
            <a:off x="8288323" y="6257846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Null</a:t>
            </a:r>
            <a:endParaRPr lang="th-TH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DCC0B7-9E32-0304-600C-AD9017696C5F}"/>
              </a:ext>
            </a:extLst>
          </p:cNvPr>
          <p:cNvSpPr txBox="1"/>
          <p:nvPr/>
        </p:nvSpPr>
        <p:spPr>
          <a:xfrm>
            <a:off x="1080548" y="3741123"/>
            <a:ext cx="3246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 Not found!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352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B1D4-F196-7561-BAFA-81A0926C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6C9A2D6-7882-028F-30CA-0E8A7EBC2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27" y="1829640"/>
            <a:ext cx="5536734" cy="4921542"/>
          </a:xfrm>
        </p:spPr>
      </p:pic>
    </p:spTree>
    <p:extLst>
      <p:ext uri="{BB962C8B-B14F-4D97-AF65-F5344CB8AC3E}">
        <p14:creationId xmlns:p14="http://schemas.microsoft.com/office/powerpoint/2010/main" val="2774975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3259-436D-6E65-B409-19CAAEAD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A8A3-25A4-5E40-7EDA-E411DC558A48}"/>
              </a:ext>
            </a:extLst>
          </p:cNvPr>
          <p:cNvSpPr txBox="1"/>
          <p:nvPr/>
        </p:nvSpPr>
        <p:spPr>
          <a:xfrm>
            <a:off x="698383" y="2020503"/>
            <a:ext cx="6094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root;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p-&gt;data){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p-&gt;data){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p=p-&gt;left;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p=p-&gt;right;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Picture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77625A1C-B50A-F1B4-D3FA-F8EBFDD24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54" y="2189527"/>
            <a:ext cx="5429084" cy="40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2BB3D8-7196-08F3-2B02-3287F81EEE65}"/>
              </a:ext>
            </a:extLst>
          </p:cNvPr>
          <p:cNvSpPr txBox="1"/>
          <p:nvPr/>
        </p:nvSpPr>
        <p:spPr>
          <a:xfrm>
            <a:off x="6778129" y="982176"/>
            <a:ext cx="483197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 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       I</a:t>
            </a:r>
          </a:p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1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0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0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1</a:t>
            </a:r>
            <a:endParaRPr lang="th-TH" sz="2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0CC2C-DB9E-CE7C-6693-3C1164B92465}"/>
              </a:ext>
            </a:extLst>
          </p:cNvPr>
          <p:cNvSpPr txBox="1"/>
          <p:nvPr/>
        </p:nvSpPr>
        <p:spPr>
          <a:xfrm>
            <a:off x="306647" y="569962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Picture 9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93DFED53-84F1-3519-0843-5641CC78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0" y="4478632"/>
            <a:ext cx="2358248" cy="17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5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DB6-3A0C-FEF8-6109-036B1DCB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Binary search tree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1984F-2CA6-5026-4C06-BA8F6B6D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76" y="1803789"/>
            <a:ext cx="10949311" cy="4353730"/>
          </a:xfrm>
        </p:spPr>
        <p:txBody>
          <a:bodyPr>
            <a:normAutofit/>
          </a:bodyPr>
          <a:lstStyle/>
          <a:p>
            <a:r>
              <a:rPr lang="en-US" sz="4800" dirty="0"/>
              <a:t>A conditioned binary tree</a:t>
            </a:r>
            <a:endParaRPr lang="en-US" sz="4800" u="sng" dirty="0"/>
          </a:p>
          <a:p>
            <a:r>
              <a:rPr lang="en-US" sz="4800" dirty="0"/>
              <a:t>Binary tree </a:t>
            </a:r>
            <a:r>
              <a:rPr lang="th-TH" sz="4800" dirty="0"/>
              <a:t>ที่มีเงื่อนไข</a:t>
            </a:r>
          </a:p>
          <a:p>
            <a:endParaRPr lang="th-TH" sz="4800" dirty="0"/>
          </a:p>
          <a:p>
            <a:r>
              <a:rPr lang="en-US" sz="4800" dirty="0"/>
              <a:t>Fast lookup and fast remove</a:t>
            </a:r>
          </a:p>
          <a:p>
            <a:r>
              <a:rPr lang="th-TH" sz="4800" dirty="0"/>
              <a:t>สามารถหาสิ่งของและลบได้เร็ว</a:t>
            </a:r>
          </a:p>
          <a:p>
            <a:endParaRPr lang="en-US" sz="4800" dirty="0"/>
          </a:p>
          <a:p>
            <a:endParaRPr lang="th-TH" sz="48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E0D45-4D76-DBB1-E607-9B91C3DF890D}"/>
              </a:ext>
            </a:extLst>
          </p:cNvPr>
          <p:cNvSpPr txBox="1"/>
          <p:nvPr/>
        </p:nvSpPr>
        <p:spPr>
          <a:xfrm>
            <a:off x="10040332" y="6396335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Invented in 1960s </a:t>
            </a:r>
            <a:endParaRPr lang="th-TH" sz="2400" dirty="0"/>
          </a:p>
        </p:txBody>
      </p:sp>
      <p:pic>
        <p:nvPicPr>
          <p:cNvPr id="15" name="Picture 14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FB458C74-5856-1566-F60C-E20CA8A6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55" y="2274723"/>
            <a:ext cx="4233469" cy="3155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ECEEF-606B-0E6D-F013-A13E804D4AA8}"/>
              </a:ext>
            </a:extLst>
          </p:cNvPr>
          <p:cNvSpPr txBox="1"/>
          <p:nvPr/>
        </p:nvSpPr>
        <p:spPr>
          <a:xfrm>
            <a:off x="9471170" y="1663119"/>
            <a:ext cx="396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&lt;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0178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FD07-3B6C-680B-93DE-3C0D56FA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asymptotic notation 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92DA-D373-7199-C334-6071B165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Big O</a:t>
            </a:r>
          </a:p>
          <a:p>
            <a:r>
              <a:rPr lang="en-US" sz="8000" dirty="0"/>
              <a:t>Big Theta</a:t>
            </a:r>
          </a:p>
          <a:p>
            <a:r>
              <a:rPr lang="en-US" sz="8000" dirty="0"/>
              <a:t>Big Omega</a:t>
            </a:r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4067694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741-33B8-C442-4E94-8B969F7E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(in order) 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27606-DC2B-0DEE-6ED4-27D0DEB2FAA2}"/>
              </a:ext>
            </a:extLst>
          </p:cNvPr>
          <p:cNvSpPr txBox="1"/>
          <p:nvPr/>
        </p:nvSpPr>
        <p:spPr>
          <a:xfrm>
            <a:off x="614494" y="2000423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tree.print_inorder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tree2.print_inorder();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fr-FR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7F711-48AB-A9D2-D99A-137BED671D1B}"/>
              </a:ext>
            </a:extLst>
          </p:cNvPr>
          <p:cNvSpPr txBox="1"/>
          <p:nvPr/>
        </p:nvSpPr>
        <p:spPr>
          <a:xfrm>
            <a:off x="1097280" y="4612809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 :</a:t>
            </a:r>
            <a:endParaRPr lang="th-TH" sz="2000" dirty="0">
              <a:latin typeface="Consolas" panose="020B0609020204030204" pitchFamily="49" charset="0"/>
            </a:endParaRPr>
          </a:p>
          <a:p>
            <a:r>
              <a:rPr lang="th-TH" sz="2000" dirty="0">
                <a:latin typeface="Consolas" panose="020B0609020204030204" pitchFamily="49" charset="0"/>
              </a:rPr>
              <a:t>A B C D E F G H I J</a:t>
            </a:r>
          </a:p>
          <a:p>
            <a:r>
              <a:rPr lang="th-TH" sz="2000" dirty="0">
                <a:latin typeface="Consolas" panose="020B0609020204030204" pitchFamily="49" charset="0"/>
              </a:rPr>
              <a:t>E F G H I J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873F9-B3E7-788E-52DE-062AE5F413ED}"/>
              </a:ext>
            </a:extLst>
          </p:cNvPr>
          <p:cNvSpPr txBox="1"/>
          <p:nvPr/>
        </p:nvSpPr>
        <p:spPr>
          <a:xfrm>
            <a:off x="7841610" y="1517704"/>
            <a:ext cx="35967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dirty="0">
                <a:latin typeface="Consolas" panose="020B0609020204030204" pitchFamily="49" charset="0"/>
              </a:rPr>
              <a:t>   / \       \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A   C       F       I</a:t>
            </a:r>
            <a:endParaRPr lang="th-TH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54126-7BE0-DFD2-A392-019FC5625208}"/>
              </a:ext>
            </a:extLst>
          </p:cNvPr>
          <p:cNvSpPr txBox="1"/>
          <p:nvPr/>
        </p:nvSpPr>
        <p:spPr>
          <a:xfrm>
            <a:off x="6709096" y="4089091"/>
            <a:ext cx="535756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100" dirty="0">
              <a:latin typeface="Consolas" panose="020B0609020204030204" pitchFamily="49" charset="0"/>
            </a:endParaRPr>
          </a:p>
          <a:p>
            <a:r>
              <a:rPr lang="pt-BR" sz="1100" dirty="0">
                <a:latin typeface="Consolas" panose="020B0609020204030204" pitchFamily="49" charset="0"/>
              </a:rPr>
              <a:t>E______________________________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F______________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G______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H__     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\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I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 \        </a:t>
            </a:r>
          </a:p>
          <a:p>
            <a:r>
              <a:rPr lang="pt-BR" sz="1100" dirty="0">
                <a:latin typeface="Consolas" panose="020B0609020204030204" pitchFamily="49" charset="0"/>
              </a:rPr>
              <a:t>                                                              J </a:t>
            </a:r>
            <a:endParaRPr lang="th-TH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741-33B8-C442-4E94-8B969F7E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</a:t>
            </a:r>
            <a:r>
              <a:rPr lang="en-US" dirty="0" err="1"/>
              <a:t>inorder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397E0-743A-C461-6FA7-211C1420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400" dirty="0"/>
              <a:t> Traversal </a:t>
            </a:r>
            <a:r>
              <a:rPr lang="en-US" sz="4400" dirty="0" err="1"/>
              <a:t>inorder</a:t>
            </a:r>
            <a:r>
              <a:rPr lang="en-US" sz="4400" dirty="0"/>
              <a:t> in BST always given sorted order item !</a:t>
            </a:r>
          </a:p>
          <a:p>
            <a:pPr>
              <a:buFontTx/>
              <a:buChar char="-"/>
            </a:pPr>
            <a:r>
              <a:rPr lang="th-TH" sz="4400" dirty="0"/>
              <a:t> หากท่อง </a:t>
            </a:r>
            <a:r>
              <a:rPr lang="en-US" sz="4400" dirty="0"/>
              <a:t>tree</a:t>
            </a:r>
            <a:r>
              <a:rPr lang="th-TH" sz="4400" dirty="0"/>
              <a:t> แบบ </a:t>
            </a:r>
            <a:r>
              <a:rPr lang="en-US" sz="4400" dirty="0" err="1"/>
              <a:t>inorder</a:t>
            </a:r>
            <a:r>
              <a:rPr lang="th-TH" sz="4400" dirty="0"/>
              <a:t> ใน </a:t>
            </a:r>
            <a:r>
              <a:rPr lang="en-US" sz="4400" dirty="0"/>
              <a:t>BST </a:t>
            </a:r>
            <a:r>
              <a:rPr lang="th-TH" sz="4400" dirty="0"/>
              <a:t>จะได้ลำดับที่เรียงแล้วเสมอ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84CBC-D97C-0798-9190-E783A987DEF5}"/>
              </a:ext>
            </a:extLst>
          </p:cNvPr>
          <p:cNvSpPr txBox="1"/>
          <p:nvPr/>
        </p:nvSpPr>
        <p:spPr>
          <a:xfrm>
            <a:off x="1097280" y="3857414"/>
            <a:ext cx="5228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Result :</a:t>
            </a:r>
            <a:endParaRPr lang="th-TH" sz="3600" dirty="0">
              <a:latin typeface="Consolas" panose="020B0609020204030204" pitchFamily="49" charset="0"/>
            </a:endParaRPr>
          </a:p>
          <a:p>
            <a:r>
              <a:rPr lang="th-TH" sz="3600" dirty="0">
                <a:latin typeface="Consolas" panose="020B0609020204030204" pitchFamily="49" charset="0"/>
              </a:rPr>
              <a:t>A B C D E F G H I J</a:t>
            </a:r>
          </a:p>
          <a:p>
            <a:r>
              <a:rPr lang="th-TH" sz="3600" dirty="0">
                <a:latin typeface="Consolas" panose="020B0609020204030204" pitchFamily="49" charset="0"/>
              </a:rPr>
              <a:t>E F G H I J </a:t>
            </a:r>
          </a:p>
        </p:txBody>
      </p:sp>
      <p:pic>
        <p:nvPicPr>
          <p:cNvPr id="7" name="Picture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CA86F01F-A0E5-A535-32AF-26A8C029E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18" y="4436009"/>
            <a:ext cx="1922485" cy="1433085"/>
          </a:xfrm>
          <a:prstGeom prst="rect">
            <a:avLst/>
          </a:prstGeom>
        </p:spPr>
      </p:pic>
      <p:pic>
        <p:nvPicPr>
          <p:cNvPr id="8" name="Picture 7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A5BE90F3-3ACB-FE16-AA40-C19EBD50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95" y="3742095"/>
            <a:ext cx="2047904" cy="21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Delete! (hardest part)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73867-E72A-403A-00B3-D3070A760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8451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Delete! (hardest part)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00B3-D5D0-A709-7DEC-771482C3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after delete node,  tree must remain BST rule</a:t>
            </a:r>
          </a:p>
          <a:p>
            <a:r>
              <a:rPr lang="en-US" sz="4000" dirty="0"/>
              <a:t>- </a:t>
            </a:r>
            <a:r>
              <a:rPr lang="th-TH" sz="4000" dirty="0"/>
              <a:t>หลังจากการ </a:t>
            </a:r>
            <a:r>
              <a:rPr lang="en-US" sz="4000" dirty="0"/>
              <a:t>delete node ,tree </a:t>
            </a:r>
            <a:r>
              <a:rPr lang="th-TH" sz="4000" dirty="0"/>
              <a:t>จะต้องคงความเป็น </a:t>
            </a:r>
            <a:r>
              <a:rPr lang="en-US" sz="4000" dirty="0"/>
              <a:t>BST </a:t>
            </a:r>
            <a:r>
              <a:rPr lang="th-TH" sz="4000" dirty="0"/>
              <a:t>ไว้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21D70-CD8A-0A99-D040-B83436146178}"/>
              </a:ext>
            </a:extLst>
          </p:cNvPr>
          <p:cNvSpPr txBox="1"/>
          <p:nvPr/>
        </p:nvSpPr>
        <p:spPr>
          <a:xfrm>
            <a:off x="4630722" y="3857414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 !!?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44247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hardest part 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2ACB-01AD-363B-FA79-DE2836A3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45" y="1845734"/>
            <a:ext cx="11224469" cy="4023360"/>
          </a:xfrm>
        </p:spPr>
        <p:txBody>
          <a:bodyPr>
            <a:normAutofit/>
          </a:bodyPr>
          <a:lstStyle/>
          <a:p>
            <a:r>
              <a:rPr lang="th-TH" sz="4000" dirty="0"/>
              <a:t>- 3 </a:t>
            </a:r>
            <a:r>
              <a:rPr lang="en-US" sz="4000" dirty="0"/>
              <a:t>case will happed</a:t>
            </a:r>
            <a:endParaRPr lang="th-TH" sz="4000" dirty="0"/>
          </a:p>
          <a:p>
            <a:r>
              <a:rPr lang="th-TH" sz="4000" dirty="0"/>
              <a:t>1.</a:t>
            </a:r>
            <a:r>
              <a:rPr lang="en-US" sz="4000" dirty="0"/>
              <a:t> node to be deleted is the leaf</a:t>
            </a:r>
            <a:r>
              <a:rPr lang="th-TH" sz="4000" dirty="0"/>
              <a:t> </a:t>
            </a:r>
            <a:r>
              <a:rPr lang="en-US" sz="4000" dirty="0"/>
              <a:t>node -&gt; just delete node</a:t>
            </a:r>
          </a:p>
          <a:p>
            <a:r>
              <a:rPr lang="th-TH" sz="4000" dirty="0"/>
              <a:t>2.</a:t>
            </a:r>
            <a:r>
              <a:rPr lang="en-US" sz="4000" dirty="0"/>
              <a:t> node to be deleted has only one child -&gt; replace node with child</a:t>
            </a:r>
          </a:p>
          <a:p>
            <a:r>
              <a:rPr lang="th-TH" sz="4000" dirty="0"/>
              <a:t>3.</a:t>
            </a:r>
            <a:r>
              <a:rPr lang="en-US" sz="4000" dirty="0"/>
              <a:t> Node to be deleted has 2 children -&gt; replace successor(next) </a:t>
            </a:r>
            <a:r>
              <a:rPr lang="en-US" sz="4000" dirty="0" err="1"/>
              <a:t>inorder</a:t>
            </a:r>
            <a:r>
              <a:rPr lang="en-US" sz="4000" dirty="0"/>
              <a:t> member and repeat process to successor(next) </a:t>
            </a:r>
            <a:r>
              <a:rPr lang="en-US" sz="4000" dirty="0" err="1"/>
              <a:t>inorder</a:t>
            </a:r>
            <a:r>
              <a:rPr lang="en-US" sz="4000" dirty="0"/>
              <a:t> member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85357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CAA-5615-982D-BBC3-D1F957E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hardest part 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2ACB-01AD-363B-FA79-DE2836A3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73" y="1845734"/>
            <a:ext cx="11185041" cy="4023360"/>
          </a:xfrm>
        </p:spPr>
        <p:txBody>
          <a:bodyPr>
            <a:normAutofit/>
          </a:bodyPr>
          <a:lstStyle/>
          <a:p>
            <a:r>
              <a:rPr lang="th-TH" sz="4000" dirty="0"/>
              <a:t>- จะมี 3 กรณีที่เกิดขึ้นได้</a:t>
            </a:r>
          </a:p>
          <a:p>
            <a:r>
              <a:rPr lang="th-TH" sz="4000" dirty="0"/>
              <a:t>1.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เป็น </a:t>
            </a:r>
            <a:r>
              <a:rPr lang="en-US" sz="4000" dirty="0"/>
              <a:t>leaf node -&gt; </a:t>
            </a:r>
            <a:r>
              <a:rPr lang="th-TH" sz="4000" dirty="0"/>
              <a:t>ลบ </a:t>
            </a:r>
            <a:r>
              <a:rPr lang="en-US" sz="4000" dirty="0"/>
              <a:t>node </a:t>
            </a:r>
            <a:r>
              <a:rPr lang="th-TH" sz="4000" dirty="0"/>
              <a:t>นั้นออกได้เลย</a:t>
            </a:r>
            <a:endParaRPr lang="en-US" sz="4000" dirty="0"/>
          </a:p>
          <a:p>
            <a:r>
              <a:rPr lang="th-TH" sz="4000" dirty="0"/>
              <a:t>2.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มี </a:t>
            </a:r>
            <a:r>
              <a:rPr lang="en-US" sz="4000" dirty="0"/>
              <a:t>child </a:t>
            </a:r>
            <a:r>
              <a:rPr lang="th-TH" sz="4000" dirty="0"/>
              <a:t>1 ตัว </a:t>
            </a:r>
            <a:r>
              <a:rPr lang="en-US" sz="4000" dirty="0"/>
              <a:t>-&gt; </a:t>
            </a:r>
            <a:r>
              <a:rPr lang="th-TH" sz="4000" dirty="0"/>
              <a:t>เปลี่ยน </a:t>
            </a:r>
            <a:r>
              <a:rPr lang="en-US" sz="4000" dirty="0"/>
              <a:t>child node </a:t>
            </a:r>
            <a:r>
              <a:rPr lang="th-TH" sz="4000" dirty="0"/>
              <a:t>ขึ้นมาเป็น </a:t>
            </a:r>
            <a:r>
              <a:rPr lang="en-US" sz="4000" dirty="0"/>
              <a:t>node</a:t>
            </a:r>
          </a:p>
          <a:p>
            <a:r>
              <a:rPr lang="th-TH" sz="4000" dirty="0"/>
              <a:t>3.</a:t>
            </a:r>
            <a:r>
              <a:rPr lang="en-US" sz="4000" dirty="0"/>
              <a:t> node </a:t>
            </a:r>
            <a:r>
              <a:rPr lang="th-TH" sz="4000" dirty="0"/>
              <a:t>ที่จะถูก </a:t>
            </a:r>
            <a:r>
              <a:rPr lang="en-US" sz="4000" dirty="0"/>
              <a:t>delete </a:t>
            </a:r>
            <a:r>
              <a:rPr lang="th-TH" sz="4000" dirty="0"/>
              <a:t>มี </a:t>
            </a:r>
            <a:r>
              <a:rPr lang="en-US" sz="4000" dirty="0"/>
              <a:t>child </a:t>
            </a:r>
            <a:r>
              <a:rPr lang="th-TH" sz="4000" dirty="0"/>
              <a:t>2 ตัว </a:t>
            </a:r>
            <a:r>
              <a:rPr lang="en-US" sz="4000" dirty="0"/>
              <a:t>-&gt; </a:t>
            </a:r>
            <a:r>
              <a:rPr lang="th-TH" sz="4000" dirty="0"/>
              <a:t>เปลี่ยน</a:t>
            </a:r>
            <a:r>
              <a:rPr lang="en-US" sz="4000" dirty="0"/>
              <a:t> successor(next) </a:t>
            </a:r>
            <a:r>
              <a:rPr lang="en-US" sz="4000" dirty="0" err="1"/>
              <a:t>inorder</a:t>
            </a:r>
            <a:r>
              <a:rPr lang="en-US" sz="4000" dirty="0"/>
              <a:t> </a:t>
            </a:r>
            <a:r>
              <a:rPr lang="th-TH" sz="4000" dirty="0"/>
              <a:t>ขึ้นมาเป็น </a:t>
            </a:r>
            <a:r>
              <a:rPr lang="en-US" sz="4000" dirty="0"/>
              <a:t>node </a:t>
            </a:r>
            <a:r>
              <a:rPr lang="th-TH" sz="4000" dirty="0"/>
              <a:t>และทำขั้นตอนเดียวกันกัน </a:t>
            </a:r>
            <a:r>
              <a:rPr lang="en-US" sz="4000" dirty="0"/>
              <a:t>successor(next) </a:t>
            </a:r>
            <a:r>
              <a:rPr lang="en-US" sz="4000" dirty="0" err="1"/>
              <a:t>inorder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42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1097280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1097280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-&gt;left)-&gt;left)-&gt;left));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\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C       F       I</a:t>
            </a:r>
          </a:p>
        </p:txBody>
      </p:sp>
    </p:spTree>
    <p:extLst>
      <p:ext uri="{BB962C8B-B14F-4D97-AF65-F5344CB8AC3E}">
        <p14:creationId xmlns:p14="http://schemas.microsoft.com/office/powerpoint/2010/main" val="335522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1726455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1726455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       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        F       I</a:t>
            </a:r>
          </a:p>
        </p:txBody>
      </p:sp>
    </p:spTree>
    <p:extLst>
      <p:ext uri="{BB962C8B-B14F-4D97-AF65-F5344CB8AC3E}">
        <p14:creationId xmlns:p14="http://schemas.microsoft.com/office/powerpoint/2010/main" val="577221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1)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4268322" y="518439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4268322" y="520956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723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         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284889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5E1F-1464-C589-9156-64FD8F51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  <a:endParaRPr lang="th-TH" dirty="0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87FA5C-FF34-62B8-D15F-77EAC85EC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99" y="1988876"/>
            <a:ext cx="5270915" cy="390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8B2B8-1F6C-6104-C8D1-CA64655BAAFB}"/>
              </a:ext>
            </a:extLst>
          </p:cNvPr>
          <p:cNvSpPr txBox="1"/>
          <p:nvPr/>
        </p:nvSpPr>
        <p:spPr>
          <a:xfrm>
            <a:off x="469621" y="2232928"/>
            <a:ext cx="5917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For every node</a:t>
            </a:r>
          </a:p>
          <a:p>
            <a:r>
              <a:rPr lang="en-US" sz="3200" dirty="0">
                <a:latin typeface="+mj-lt"/>
              </a:rPr>
              <a:t>Left subtree contain only less value items</a:t>
            </a:r>
          </a:p>
          <a:p>
            <a:r>
              <a:rPr lang="en-US" sz="3200" dirty="0">
                <a:latin typeface="+mj-lt"/>
              </a:rPr>
              <a:t>Right subtree contain only greater value items</a:t>
            </a:r>
          </a:p>
          <a:p>
            <a:endParaRPr lang="th-TH" sz="3200" dirty="0">
              <a:latin typeface="+mj-lt"/>
            </a:endParaRPr>
          </a:p>
          <a:p>
            <a:r>
              <a:rPr lang="th-TH" sz="3200" dirty="0">
                <a:latin typeface="+mj-lt"/>
              </a:rPr>
              <a:t>สำหรับทุกๆ </a:t>
            </a:r>
            <a:r>
              <a:rPr lang="en-US" sz="3200" dirty="0">
                <a:latin typeface="+mj-lt"/>
              </a:rPr>
              <a:t>node</a:t>
            </a:r>
          </a:p>
          <a:p>
            <a:r>
              <a:rPr lang="en-US" sz="3200" dirty="0">
                <a:latin typeface="+mj-lt"/>
              </a:rPr>
              <a:t>Left subtree </a:t>
            </a:r>
            <a:r>
              <a:rPr lang="th-TH" sz="3200" dirty="0">
                <a:latin typeface="+mj-lt"/>
              </a:rPr>
              <a:t>จะมีเพียงแค่สมาชิกที่มีค่าต่ำกว่า</a:t>
            </a:r>
          </a:p>
          <a:p>
            <a:r>
              <a:rPr lang="en-US" sz="3200" dirty="0">
                <a:latin typeface="+mj-lt"/>
              </a:rPr>
              <a:t>Right subtree </a:t>
            </a:r>
            <a:r>
              <a:rPr lang="th-TH" sz="3200" dirty="0">
                <a:latin typeface="+mj-lt"/>
              </a:rPr>
              <a:t>จะมีเพียงแค่สมาชิกที่มีคู่งกว่า</a:t>
            </a:r>
          </a:p>
          <a:p>
            <a:endParaRPr lang="th-T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1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4629045" y="3682768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4629045" y="3707935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  H__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        I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169436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2691188" y="4353887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2691188" y="4379054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-&gt;left)-&gt;right));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F       H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65935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2)</a:t>
            </a:r>
            <a:endParaRPr lang="th-TH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82DD11F6-6C77-7DCF-4C1D-DDF29B46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8" y="2892769"/>
            <a:ext cx="4018292" cy="2995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A5A6-123F-B613-E1CC-8B04415EF8A6}"/>
              </a:ext>
            </a:extLst>
          </p:cNvPr>
          <p:cNvCxnSpPr>
            <a:cxnSpLocks/>
          </p:cNvCxnSpPr>
          <p:nvPr/>
        </p:nvCxnSpPr>
        <p:spPr>
          <a:xfrm>
            <a:off x="3949537" y="4345498"/>
            <a:ext cx="713064" cy="703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19C60-DFB5-7419-AC24-5ABB7D8B7274}"/>
              </a:ext>
            </a:extLst>
          </p:cNvPr>
          <p:cNvCxnSpPr>
            <a:cxnSpLocks/>
          </p:cNvCxnSpPr>
          <p:nvPr/>
        </p:nvCxnSpPr>
        <p:spPr>
          <a:xfrm flipH="1">
            <a:off x="3949537" y="4370665"/>
            <a:ext cx="713064" cy="6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CA9276-AE10-6642-FA13-0798BA7EE3AF}"/>
              </a:ext>
            </a:extLst>
          </p:cNvPr>
          <p:cNvSpPr txBox="1"/>
          <p:nvPr/>
        </p:nvSpPr>
        <p:spPr>
          <a:xfrm>
            <a:off x="1017584" y="2095356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tree.root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-&gt;right)-&gt;left));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BEB95-9477-24F3-AF35-9DC2A54EC4FA}"/>
              </a:ext>
            </a:extLst>
          </p:cNvPr>
          <p:cNvSpPr txBox="1"/>
          <p:nvPr/>
        </p:nvSpPr>
        <p:spPr>
          <a:xfrm>
            <a:off x="6319007" y="2853462"/>
            <a:ext cx="50984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______G______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__D__           __J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E       I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    F</a:t>
            </a:r>
          </a:p>
        </p:txBody>
      </p:sp>
    </p:spTree>
    <p:extLst>
      <p:ext uri="{BB962C8B-B14F-4D97-AF65-F5344CB8AC3E}">
        <p14:creationId xmlns:p14="http://schemas.microsoft.com/office/powerpoint/2010/main" val="399749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D41320-DED5-7B25-443A-7E3BE002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8362"/>
            <a:ext cx="7825530" cy="65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09" y="252445"/>
            <a:ext cx="3343275" cy="27098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BAFCB8-163A-C974-3056-EB1C622952F2}"/>
              </a:ext>
            </a:extLst>
          </p:cNvPr>
          <p:cNvSpPr txBox="1"/>
          <p:nvPr/>
        </p:nvSpPr>
        <p:spPr>
          <a:xfrm>
            <a:off x="92507" y="1035020"/>
            <a:ext cx="36410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tree2;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tree2.insert(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tree2.print_inorder();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3809050" y="2873628"/>
            <a:ext cx="75311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                  ______________J______________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/                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______D______                   ______N______</a:t>
            </a:r>
          </a:p>
          <a:p>
            <a:r>
              <a:rPr lang="pt-BR" dirty="0">
                <a:latin typeface="Consolas" panose="020B0609020204030204" pitchFamily="49" charset="0"/>
              </a:rPr>
              <a:t>         /             \                 /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__B__           __G__           __L__           __P</a:t>
            </a:r>
          </a:p>
          <a:p>
            <a:r>
              <a:rPr lang="pt-BR" dirty="0">
                <a:latin typeface="Consolas" panose="020B0609020204030204" pitchFamily="49" charset="0"/>
              </a:rPr>
              <a:t>     /     \         /     \         /     \         /</a:t>
            </a:r>
          </a:p>
          <a:p>
            <a:r>
              <a:rPr lang="pt-BR" dirty="0">
                <a:latin typeface="Consolas" panose="020B0609020204030204" pitchFamily="49" charset="0"/>
              </a:rPr>
              <a:t>    A       C       E       H       K       M       O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    \</a:t>
            </a:r>
          </a:p>
          <a:p>
            <a:r>
              <a:rPr lang="pt-BR" dirty="0">
                <a:latin typeface="Consolas" panose="020B0609020204030204" pitchFamily="49" charset="0"/>
              </a:rPr>
              <a:t>                      F</a:t>
            </a:r>
          </a:p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A B C D E F G H J K L M N O P</a:t>
            </a:r>
            <a:endParaRPr lang="th-T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15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4187712" y="2944535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4187712" y="2944535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10554485" y="929712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A6C51-A275-654A-EC0C-1A3AA0CCCEE7}"/>
              </a:ext>
            </a:extLst>
          </p:cNvPr>
          <p:cNvSpPr txBox="1"/>
          <p:nvPr/>
        </p:nvSpPr>
        <p:spPr>
          <a:xfrm>
            <a:off x="6736360" y="284806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successor of N is O</a:t>
            </a:r>
            <a:endParaRPr lang="th-TH" sz="5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44E0F3-9695-3824-F78D-9E58E8EA0718}"/>
              </a:ext>
            </a:extLst>
          </p:cNvPr>
          <p:cNvCxnSpPr>
            <a:cxnSpLocks/>
          </p:cNvCxnSpPr>
          <p:nvPr/>
        </p:nvCxnSpPr>
        <p:spPr>
          <a:xfrm flipH="1">
            <a:off x="5243120" y="3667275"/>
            <a:ext cx="1812021" cy="111445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D9F9BC-0174-FFC8-E904-1763A0B90465}"/>
              </a:ext>
            </a:extLst>
          </p:cNvPr>
          <p:cNvCxnSpPr/>
          <p:nvPr/>
        </p:nvCxnSpPr>
        <p:spPr>
          <a:xfrm flipV="1">
            <a:off x="10821798" y="1013602"/>
            <a:ext cx="192947" cy="180929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(&amp;(root-&gt;right));</a:t>
            </a:r>
          </a:p>
        </p:txBody>
      </p:sp>
    </p:spTree>
    <p:extLst>
      <p:ext uri="{BB962C8B-B14F-4D97-AF65-F5344CB8AC3E}">
        <p14:creationId xmlns:p14="http://schemas.microsoft.com/office/powerpoint/2010/main" val="2357215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7669DBA-6955-D315-292F-F0CA57F7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9" y="1998157"/>
            <a:ext cx="4422341" cy="3584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10511972" y="4107937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10511972" y="4107937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10554485" y="929712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(&amp;(root-&gt;right));</a:t>
            </a:r>
          </a:p>
        </p:txBody>
      </p:sp>
      <p:pic>
        <p:nvPicPr>
          <p:cNvPr id="46" name="Picture 4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8868E73-E481-B0C4-5F09-EC93A805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2" y="2317366"/>
            <a:ext cx="4977983" cy="346836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96DC46-AD69-BE69-0332-C614E4DAC62F}"/>
              </a:ext>
            </a:extLst>
          </p:cNvPr>
          <p:cNvCxnSpPr/>
          <p:nvPr/>
        </p:nvCxnSpPr>
        <p:spPr>
          <a:xfrm flipV="1">
            <a:off x="9940954" y="5008228"/>
            <a:ext cx="503340" cy="9060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7C3EB40-9852-5F89-5CAC-D09860E99A27}"/>
              </a:ext>
            </a:extLst>
          </p:cNvPr>
          <p:cNvSpPr txBox="1"/>
          <p:nvPr/>
        </p:nvSpPr>
        <p:spPr>
          <a:xfrm>
            <a:off x="8979792" y="5967508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Repeat Delete (case 1)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181423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B46A-51EC-30E5-7323-0204DFA1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31FCD-D9E1-6528-3CB7-7E3602C2B0C2}"/>
              </a:ext>
            </a:extLst>
          </p:cNvPr>
          <p:cNvSpPr txBox="1"/>
          <p:nvPr/>
        </p:nvSpPr>
        <p:spPr>
          <a:xfrm>
            <a:off x="5218576" y="3514987"/>
            <a:ext cx="674195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        ______________J______________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/                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______D______                   ______O______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                 /             \        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__B__           __G__           __L__             P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A       C       E       H       K       M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             F</a:t>
            </a:r>
            <a:endParaRPr lang="th-TH" sz="1600" dirty="0">
              <a:latin typeface="Consolas" panose="020B0609020204030204" pitchFamily="49" charset="0"/>
            </a:endParaRPr>
          </a:p>
        </p:txBody>
      </p:sp>
      <p:pic>
        <p:nvPicPr>
          <p:cNvPr id="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63D8C44-F29F-D50E-2D41-2DC6B409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" y="2057877"/>
            <a:ext cx="4695662" cy="38060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D53D53-6F81-8ADF-DA7B-2881136597F4}"/>
              </a:ext>
            </a:extLst>
          </p:cNvPr>
          <p:cNvCxnSpPr>
            <a:cxnSpLocks/>
          </p:cNvCxnSpPr>
          <p:nvPr/>
        </p:nvCxnSpPr>
        <p:spPr>
          <a:xfrm flipH="1">
            <a:off x="4003778" y="271803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A5907A-C923-B725-4AC1-6EB7025FDBEB}"/>
              </a:ext>
            </a:extLst>
          </p:cNvPr>
          <p:cNvCxnSpPr>
            <a:cxnSpLocks/>
          </p:cNvCxnSpPr>
          <p:nvPr/>
        </p:nvCxnSpPr>
        <p:spPr>
          <a:xfrm>
            <a:off x="4003778" y="271803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E4CCAD-BE9D-50DD-19F1-CA10F7CB3277}"/>
              </a:ext>
            </a:extLst>
          </p:cNvPr>
          <p:cNvCxnSpPr/>
          <p:nvPr/>
        </p:nvCxnSpPr>
        <p:spPr>
          <a:xfrm flipH="1" flipV="1">
            <a:off x="4337108" y="3598877"/>
            <a:ext cx="136454" cy="7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93F210-C3A6-7307-8095-3556DE1E6A95}"/>
              </a:ext>
            </a:extLst>
          </p:cNvPr>
          <p:cNvSpPr txBox="1"/>
          <p:nvPr/>
        </p:nvSpPr>
        <p:spPr>
          <a:xfrm>
            <a:off x="5646415" y="1994141"/>
            <a:ext cx="50663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(&amp;(tree2.root-&gt;right));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tree2.print_tree();</a:t>
            </a:r>
          </a:p>
        </p:txBody>
      </p:sp>
    </p:spTree>
    <p:extLst>
      <p:ext uri="{BB962C8B-B14F-4D97-AF65-F5344CB8AC3E}">
        <p14:creationId xmlns:p14="http://schemas.microsoft.com/office/powerpoint/2010/main" val="1214117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pic>
        <p:nvPicPr>
          <p:cNvPr id="16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7F8DC55-6B7F-0AFF-390D-21E115399A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6527770" y="928187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A6C51-A275-654A-EC0C-1A3AA0CCCEE7}"/>
              </a:ext>
            </a:extLst>
          </p:cNvPr>
          <p:cNvSpPr txBox="1"/>
          <p:nvPr/>
        </p:nvSpPr>
        <p:spPr>
          <a:xfrm>
            <a:off x="4859668" y="2817371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successor of D is E</a:t>
            </a:r>
            <a:endParaRPr lang="th-TH" sz="5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44E0F3-9695-3824-F78D-9E58E8EA0718}"/>
              </a:ext>
            </a:extLst>
          </p:cNvPr>
          <p:cNvCxnSpPr>
            <a:cxnSpLocks/>
          </p:cNvCxnSpPr>
          <p:nvPr/>
        </p:nvCxnSpPr>
        <p:spPr>
          <a:xfrm flipH="1">
            <a:off x="2491530" y="3598877"/>
            <a:ext cx="4142916" cy="115768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D9F9BC-0174-FFC8-E904-1763A0B90465}"/>
              </a:ext>
            </a:extLst>
          </p:cNvPr>
          <p:cNvCxnSpPr>
            <a:cxnSpLocks/>
          </p:cNvCxnSpPr>
          <p:nvPr/>
        </p:nvCxnSpPr>
        <p:spPr>
          <a:xfrm flipV="1">
            <a:off x="6946485" y="971657"/>
            <a:ext cx="33155" cy="187640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372065" y="1474937"/>
            <a:ext cx="69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</p:spTree>
    <p:extLst>
      <p:ext uri="{BB962C8B-B14F-4D97-AF65-F5344CB8AC3E}">
        <p14:creationId xmlns:p14="http://schemas.microsoft.com/office/powerpoint/2010/main" val="2373639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71789FD3-3993-1C59-021E-ABCD9171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1970155"/>
            <a:ext cx="4963290" cy="4022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566D7B-9A49-BE98-7666-A03700FEEDC7}"/>
              </a:ext>
            </a:extLst>
          </p:cNvPr>
          <p:cNvCxnSpPr>
            <a:cxnSpLocks/>
          </p:cNvCxnSpPr>
          <p:nvPr/>
        </p:nvCxnSpPr>
        <p:spPr>
          <a:xfrm flipH="1">
            <a:off x="2107242" y="4358081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65F74-6823-EC1F-F4DE-F0795A18EC58}"/>
              </a:ext>
            </a:extLst>
          </p:cNvPr>
          <p:cNvCxnSpPr>
            <a:cxnSpLocks/>
          </p:cNvCxnSpPr>
          <p:nvPr/>
        </p:nvCxnSpPr>
        <p:spPr>
          <a:xfrm>
            <a:off x="2107242" y="4358081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4D061-1503-939F-7F33-F18B2485AB98}"/>
              </a:ext>
            </a:extLst>
          </p:cNvPr>
          <p:cNvCxnSpPr/>
          <p:nvPr/>
        </p:nvCxnSpPr>
        <p:spPr>
          <a:xfrm flipV="1">
            <a:off x="6946485" y="928187"/>
            <a:ext cx="0" cy="54675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346896" y="1474937"/>
            <a:ext cx="7379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EA3BC1-0717-9624-9E31-1B6634985A21}"/>
              </a:ext>
            </a:extLst>
          </p:cNvPr>
          <p:cNvCxnSpPr>
            <a:cxnSpLocks/>
          </p:cNvCxnSpPr>
          <p:nvPr/>
        </p:nvCxnSpPr>
        <p:spPr>
          <a:xfrm flipH="1" flipV="1">
            <a:off x="2650921" y="4999839"/>
            <a:ext cx="1862356" cy="796954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E1EE0-F83B-78CA-AA70-12CBD23A6A27}"/>
              </a:ext>
            </a:extLst>
          </p:cNvPr>
          <p:cNvSpPr txBox="1"/>
          <p:nvPr/>
        </p:nvSpPr>
        <p:spPr>
          <a:xfrm>
            <a:off x="4587172" y="5504405"/>
            <a:ext cx="5580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Has 1 Child (case 2) -&gt; replace with child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73026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6C4B-CC94-D61C-5D5E-5B63F7AD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subtree</a:t>
            </a:r>
            <a:endParaRPr lang="th-TH" dirty="0"/>
          </a:p>
        </p:txBody>
      </p:sp>
      <p:pic>
        <p:nvPicPr>
          <p:cNvPr id="5" name="Content Placeholder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84C7F51-6D5F-58E1-96F6-D4ECC9C8B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9210"/>
            <a:ext cx="4342158" cy="3556247"/>
          </a:xfr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E9656705-01E0-248D-C64B-D0D3162B7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9101"/>
            <a:ext cx="4708583" cy="31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CF47-C6F1-40FB-7EF6-846A20957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1962" y="361502"/>
            <a:ext cx="10058400" cy="71942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left node (case 3)</a:t>
            </a:r>
            <a:endParaRPr lang="th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4686B-11BE-3EDC-94E5-CF29D31CD161}"/>
              </a:ext>
            </a:extLst>
          </p:cNvPr>
          <p:cNvSpPr txBox="1"/>
          <p:nvPr/>
        </p:nvSpPr>
        <p:spPr>
          <a:xfrm>
            <a:off x="4983795" y="428827"/>
            <a:ext cx="6746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 B C D E F G H J K L M N O P</a:t>
            </a:r>
            <a:endParaRPr lang="th-TH" sz="3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DE1956-310C-5CC1-AE56-98C374973D8A}"/>
              </a:ext>
            </a:extLst>
          </p:cNvPr>
          <p:cNvSpPr txBox="1"/>
          <p:nvPr/>
        </p:nvSpPr>
        <p:spPr>
          <a:xfrm>
            <a:off x="539844" y="1474937"/>
            <a:ext cx="7027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(&amp;(tree2.root-&gt;left));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A83CA-F6E7-F06C-218E-A3E3A8159FDC}"/>
              </a:ext>
            </a:extLst>
          </p:cNvPr>
          <p:cNvSpPr txBox="1"/>
          <p:nvPr/>
        </p:nvSpPr>
        <p:spPr>
          <a:xfrm>
            <a:off x="6382744" y="2493941"/>
            <a:ext cx="53472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Result: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</a:rPr>
              <a:t>          ______J______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 __E__           __N__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B       G       L       P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/ \     / \     / \     /   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A   C   F   H   K   M   O</a:t>
            </a:r>
            <a:endParaRPr lang="th-TH" sz="2400" dirty="0">
              <a:latin typeface="Consolas" panose="020B0609020204030204" pitchFamily="49" charset="0"/>
            </a:endParaRPr>
          </a:p>
        </p:txBody>
      </p:sp>
      <p:pic>
        <p:nvPicPr>
          <p:cNvPr id="3" name="Content Placeholder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7F27D8C-95A1-E79F-6C81-97971556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" y="2284379"/>
            <a:ext cx="4695662" cy="3806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BB77AB-1904-875E-5AB2-29746AD6AC78}"/>
              </a:ext>
            </a:extLst>
          </p:cNvPr>
          <p:cNvCxnSpPr>
            <a:cxnSpLocks/>
          </p:cNvCxnSpPr>
          <p:nvPr/>
        </p:nvCxnSpPr>
        <p:spPr>
          <a:xfrm flipH="1"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D2C9E8-5C04-DDC7-F696-AED220575AF6}"/>
              </a:ext>
            </a:extLst>
          </p:cNvPr>
          <p:cNvCxnSpPr>
            <a:cxnSpLocks/>
          </p:cNvCxnSpPr>
          <p:nvPr/>
        </p:nvCxnSpPr>
        <p:spPr>
          <a:xfrm>
            <a:off x="1654237" y="3030523"/>
            <a:ext cx="469784" cy="7969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57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4A0F9F2-2962-3965-2E0C-5F3BF999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32833"/>
            <a:ext cx="7670800" cy="6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EEEBAA-2BCE-0EE5-7603-1E05C153A412}"/>
              </a:ext>
            </a:extLst>
          </p:cNvPr>
          <p:cNvSpPr txBox="1"/>
          <p:nvPr/>
        </p:nvSpPr>
        <p:spPr>
          <a:xfrm>
            <a:off x="654934" y="434397"/>
            <a:ext cx="1057851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leaf node (case 1)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right node (case 2)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left node (case 2)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next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process to next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inorder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node (case 3)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&amp;((*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)-&gt;right);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((*p)-&gt;left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&amp;((*p)-&gt;left);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)-&gt;data = (*p)-&gt;data;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C18A3-79FC-5AC6-F642-1727BD97D741}"/>
              </a:ext>
            </a:extLst>
          </p:cNvPr>
          <p:cNvSpPr txBox="1"/>
          <p:nvPr/>
        </p:nvSpPr>
        <p:spPr>
          <a:xfrm>
            <a:off x="6918037" y="4620158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Recursion!</a:t>
            </a:r>
            <a:endParaRPr lang="th-TH" sz="8800" dirty="0"/>
          </a:p>
        </p:txBody>
      </p:sp>
    </p:spTree>
    <p:extLst>
      <p:ext uri="{BB962C8B-B14F-4D97-AF65-F5344CB8AC3E}">
        <p14:creationId xmlns:p14="http://schemas.microsoft.com/office/powerpoint/2010/main" val="2239250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2493-9AA0-248B-5360-0304356F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analysis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064A-D40E-6AC3-548D-22B23CE2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04084"/>
          </a:xfrm>
        </p:spPr>
        <p:txBody>
          <a:bodyPr>
            <a:normAutofit/>
          </a:bodyPr>
          <a:lstStyle/>
          <a:p>
            <a:r>
              <a:rPr lang="en-US" sz="3600" dirty="0"/>
              <a:t>Insert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(n)</a:t>
            </a:r>
          </a:p>
          <a:p>
            <a:r>
              <a:rPr lang="en-US" sz="3600" dirty="0"/>
              <a:t>Search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(n)</a:t>
            </a:r>
            <a:endParaRPr lang="th-TH" sz="3600" dirty="0"/>
          </a:p>
        </p:txBody>
      </p:sp>
      <p:pic>
        <p:nvPicPr>
          <p:cNvPr id="4" name="Content Placeholder 3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46352250-7DB8-CBD4-C66A-3E415A41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4" y="3246166"/>
            <a:ext cx="3311974" cy="2468858"/>
          </a:xfrm>
          <a:prstGeom prst="rect">
            <a:avLst/>
          </a:prstGeom>
        </p:spPr>
      </p:pic>
      <p:pic>
        <p:nvPicPr>
          <p:cNvPr id="5" name="Picture 4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F2317157-EB7A-FB03-69CC-A6E9FBAA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2256405"/>
            <a:ext cx="3478347" cy="36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8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2493-9AA0-248B-5360-0304356F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analysis (balance binary tree)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064A-D40E-6AC3-548D-22B23CE2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04084"/>
          </a:xfrm>
        </p:spPr>
        <p:txBody>
          <a:bodyPr>
            <a:normAutofit/>
          </a:bodyPr>
          <a:lstStyle/>
          <a:p>
            <a:r>
              <a:rPr lang="en-US" sz="3600" dirty="0"/>
              <a:t>Insert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(log n)</a:t>
            </a:r>
          </a:p>
          <a:p>
            <a:r>
              <a:rPr lang="en-US" sz="3600" dirty="0"/>
              <a:t>Search</a:t>
            </a:r>
          </a:p>
          <a:p>
            <a:r>
              <a:rPr lang="en-US" sz="3600" dirty="0"/>
              <a:t>- base case (1)</a:t>
            </a:r>
          </a:p>
          <a:p>
            <a:r>
              <a:rPr lang="en-US" sz="3600" dirty="0"/>
              <a:t>- worse case (log n)</a:t>
            </a:r>
            <a:endParaRPr lang="th-TH" sz="3600" dirty="0"/>
          </a:p>
        </p:txBody>
      </p:sp>
      <p:pic>
        <p:nvPicPr>
          <p:cNvPr id="6" name="Picture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7F3AA75D-46AC-2B22-0E29-16D4B485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45" y="1845734"/>
            <a:ext cx="6606496" cy="39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9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1961-7CCE-DDC7-3ED9-1822285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4E9C-7A0F-C61A-8754-2A35F182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access nearly log n complexity in case of balance tree</a:t>
            </a:r>
          </a:p>
          <a:p>
            <a:r>
              <a:rPr lang="en-US" sz="3600" dirty="0"/>
              <a:t>- array and linked list using exact n complexity to access member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เข้าถึงได้ด้วย </a:t>
            </a:r>
            <a:r>
              <a:rPr lang="en-US" sz="3600" dirty="0"/>
              <a:t>log n complexity </a:t>
            </a:r>
            <a:r>
              <a:rPr lang="th-TH" sz="3600" dirty="0"/>
              <a:t>(ในกรณีที่เป็น </a:t>
            </a:r>
            <a:r>
              <a:rPr lang="en-US" sz="3600" dirty="0"/>
              <a:t>balance tree</a:t>
            </a:r>
            <a:r>
              <a:rPr lang="th-TH" sz="3600" dirty="0"/>
              <a:t>)</a:t>
            </a:r>
          </a:p>
          <a:p>
            <a:r>
              <a:rPr lang="th-TH" sz="3600" dirty="0"/>
              <a:t>- </a:t>
            </a:r>
            <a:r>
              <a:rPr lang="en-US" sz="3600" dirty="0"/>
              <a:t>array </a:t>
            </a:r>
            <a:r>
              <a:rPr lang="th-TH" sz="3600" dirty="0"/>
              <a:t>และ </a:t>
            </a:r>
            <a:r>
              <a:rPr lang="en-US" sz="3600" dirty="0"/>
              <a:t>linked list </a:t>
            </a:r>
            <a:r>
              <a:rPr lang="th-TH" sz="3600" dirty="0"/>
              <a:t>ใช้ </a:t>
            </a:r>
            <a:r>
              <a:rPr lang="en-US" sz="3600" dirty="0"/>
              <a:t>n complexity </a:t>
            </a:r>
            <a:r>
              <a:rPr lang="th-TH" sz="3600" dirty="0"/>
              <a:t>ในการเข้าถึงเท่านั้น</a:t>
            </a: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014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05AC7D-DF5A-D84A-6E37-44006AA8F8D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41473665"/>
              </p:ext>
            </p:extLst>
          </p:nvPr>
        </p:nvGraphicFramePr>
        <p:xfrm>
          <a:off x="1066800" y="2450470"/>
          <a:ext cx="100584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2711757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4533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Log(n)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3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5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1,024</a:t>
                      </a:r>
                      <a:endParaRPr lang="th-TH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73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/>
                        <a:t>1,048,576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1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/>
                        <a:t>1,099,511,627,776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40</a:t>
                      </a:r>
                      <a:endParaRPr lang="th-TH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330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FDD731-FFC8-573B-B822-75F2D703FEFB}"/>
              </a:ext>
            </a:extLst>
          </p:cNvPr>
          <p:cNvSpPr txBox="1"/>
          <p:nvPr/>
        </p:nvSpPr>
        <p:spPr>
          <a:xfrm>
            <a:off x="3048699" y="37487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/>
              <a:t>log n ?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594457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1233-4ABA-2CFF-868A-8D2B11DC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0A16-2F9A-1D9A-487D-0E19360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self balance binary search tree</a:t>
            </a:r>
          </a:p>
          <a:p>
            <a:r>
              <a:rPr lang="en-US" sz="5400" dirty="0"/>
              <a:t>- always log n access (search and insert)</a:t>
            </a:r>
          </a:p>
          <a:p>
            <a:r>
              <a:rPr lang="en-US" sz="5400" dirty="0"/>
              <a:t>- invented in 1962 (2 year after binary tree)</a:t>
            </a:r>
            <a:endParaRPr lang="th-TH" sz="54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0BD49FB-F307-2ADE-8FA0-83821189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59" y="4559941"/>
            <a:ext cx="3764793" cy="21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A93CD-D561-E07F-BCA5-672E01FA4C56}"/>
              </a:ext>
            </a:extLst>
          </p:cNvPr>
          <p:cNvSpPr txBox="1"/>
          <p:nvPr/>
        </p:nvSpPr>
        <p:spPr>
          <a:xfrm>
            <a:off x="6788790" y="6488668"/>
            <a:ext cx="531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https://en.wikipedia.org/wiki/AVL_tree#/media/File:AVL_Tree_Example.gif</a:t>
            </a:r>
          </a:p>
        </p:txBody>
      </p:sp>
    </p:spTree>
    <p:extLst>
      <p:ext uri="{BB962C8B-B14F-4D97-AF65-F5344CB8AC3E}">
        <p14:creationId xmlns:p14="http://schemas.microsoft.com/office/powerpoint/2010/main" val="2878389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D85F-381D-3633-B10E-65C517F3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385E-442C-1E48-9A27-AE0088E3C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what is BST</a:t>
            </a:r>
          </a:p>
          <a:p>
            <a:r>
              <a:rPr lang="en-US" sz="4400" dirty="0"/>
              <a:t>- insert , search and delete</a:t>
            </a:r>
          </a:p>
          <a:p>
            <a:r>
              <a:rPr lang="en-US" sz="4400"/>
              <a:t>- Big O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17229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65F34-1222-71FC-2AD5-647A7222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Witch one is follow BST rule</a:t>
            </a:r>
            <a:endParaRPr lang="th-TH" dirty="0"/>
          </a:p>
        </p:txBody>
      </p:sp>
      <p:pic>
        <p:nvPicPr>
          <p:cNvPr id="7" name="Content Placeholder 6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21C92B16-7188-0B10-D643-D7D36255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2" y="2072767"/>
            <a:ext cx="4971446" cy="3705884"/>
          </a:xfrm>
        </p:spPr>
      </p:pic>
      <p:pic>
        <p:nvPicPr>
          <p:cNvPr id="9" name="Picture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331721E0-98FF-81E7-F653-EC0A260DA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27" y="2140837"/>
            <a:ext cx="4788813" cy="3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65F34-1222-71FC-2AD5-647A7222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need to be balance tree</a:t>
            </a:r>
            <a:endParaRPr lang="th-TH" dirty="0"/>
          </a:p>
        </p:txBody>
      </p:sp>
      <p:pic>
        <p:nvPicPr>
          <p:cNvPr id="6" name="Content Placeholder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6E255AA-05AC-1B6B-3119-C7F7845AE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45" y="2478971"/>
            <a:ext cx="4749155" cy="2858247"/>
          </a:xfrm>
        </p:spPr>
      </p:pic>
      <p:pic>
        <p:nvPicPr>
          <p:cNvPr id="10" name="Picture 9" descr="A picture containing pool ball, pool table, sport, poolroom&#10;&#10;Description automatically generated">
            <a:extLst>
              <a:ext uri="{FF2B5EF4-FFF2-40B4-BE49-F238E27FC236}">
                <a16:creationId xmlns:a16="http://schemas.microsoft.com/office/drawing/2014/main" id="{77939263-34CF-A777-7C90-8A798C81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73" y="2327406"/>
            <a:ext cx="2438270" cy="30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2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tree / 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8565"/>
            <a:ext cx="10058400" cy="4271625"/>
          </a:xfrm>
        </p:spPr>
        <p:txBody>
          <a:bodyPr>
            <a:normAutofit/>
          </a:bodyPr>
          <a:lstStyle/>
          <a:p>
            <a:r>
              <a:rPr lang="en-US" sz="4400" dirty="0"/>
              <a:t>- build with rule unlike unconditioned binary tree</a:t>
            </a:r>
          </a:p>
          <a:p>
            <a:r>
              <a:rPr lang="en-US" sz="4400" dirty="0"/>
              <a:t>- build by insert all node to tree start at root </a:t>
            </a:r>
          </a:p>
          <a:p>
            <a:r>
              <a:rPr lang="en-US" sz="4400" dirty="0"/>
              <a:t>- A new node is always inserted at the leaf of the tree by maintain BST rule for all subtree</a:t>
            </a:r>
          </a:p>
          <a:p>
            <a:r>
              <a:rPr lang="en-US" sz="4400" dirty="0"/>
              <a:t>- insert() function</a:t>
            </a:r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BA361-FC55-709B-1948-82A256FD03CB}"/>
              </a:ext>
            </a:extLst>
          </p:cNvPr>
          <p:cNvSpPr txBox="1"/>
          <p:nvPr/>
        </p:nvSpPr>
        <p:spPr>
          <a:xfrm>
            <a:off x="6948182" y="567809"/>
            <a:ext cx="43517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CEC38-F382-D8CD-D74D-65B365D0BA17}"/>
              </a:ext>
            </a:extLst>
          </p:cNvPr>
          <p:cNvCxnSpPr>
            <a:cxnSpLocks/>
          </p:cNvCxnSpPr>
          <p:nvPr/>
        </p:nvCxnSpPr>
        <p:spPr>
          <a:xfrm flipV="1">
            <a:off x="7331978" y="369116"/>
            <a:ext cx="3598877" cy="1368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37DEB-E7BC-7366-6DEE-688A085A5C57}"/>
              </a:ext>
            </a:extLst>
          </p:cNvPr>
          <p:cNvCxnSpPr>
            <a:cxnSpLocks/>
          </p:cNvCxnSpPr>
          <p:nvPr/>
        </p:nvCxnSpPr>
        <p:spPr>
          <a:xfrm>
            <a:off x="7457813" y="369116"/>
            <a:ext cx="3636907" cy="128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36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94-B06B-B849-ED33-01DCA0CB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tree / insert(item)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81E-FD91-FA73-35A7-46C5B3DE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8565"/>
            <a:ext cx="10529861" cy="4271625"/>
          </a:xfrm>
        </p:spPr>
        <p:txBody>
          <a:bodyPr>
            <a:normAutofit/>
          </a:bodyPr>
          <a:lstStyle/>
          <a:p>
            <a:r>
              <a:rPr lang="en-US" sz="4400" dirty="0"/>
              <a:t>- </a:t>
            </a:r>
            <a:r>
              <a:rPr lang="th-TH" sz="4400" dirty="0"/>
              <a:t>มีกฎในการสร้าง </a:t>
            </a:r>
            <a:r>
              <a:rPr lang="en-US" sz="4400" dirty="0"/>
              <a:t>(insert) </a:t>
            </a:r>
            <a:r>
              <a:rPr lang="th-TH" sz="4400" dirty="0"/>
              <a:t>ไม่เหมือนกับ</a:t>
            </a:r>
            <a:r>
              <a:rPr lang="en-US" sz="4400" dirty="0"/>
              <a:t> unconditioned binary tree </a:t>
            </a:r>
            <a:endParaRPr lang="th-TH" sz="4400" dirty="0"/>
          </a:p>
          <a:p>
            <a:r>
              <a:rPr lang="en-US" sz="4400" dirty="0"/>
              <a:t>- </a:t>
            </a:r>
            <a:r>
              <a:rPr lang="th-TH" sz="4400" dirty="0"/>
              <a:t>สร้างโดยการ </a:t>
            </a:r>
            <a:r>
              <a:rPr lang="en-US" sz="4400" dirty="0"/>
              <a:t>insert node </a:t>
            </a:r>
            <a:r>
              <a:rPr lang="th-TH" sz="4400" dirty="0"/>
              <a:t>ทุก </a:t>
            </a:r>
            <a:r>
              <a:rPr lang="en-US" sz="4400" dirty="0"/>
              <a:t>node </a:t>
            </a:r>
            <a:r>
              <a:rPr lang="th-TH" sz="4400" dirty="0"/>
              <a:t>ไปใน </a:t>
            </a:r>
            <a:r>
              <a:rPr lang="en-US" sz="4400" dirty="0"/>
              <a:t>tree </a:t>
            </a:r>
            <a:r>
              <a:rPr lang="th-TH" sz="4400" dirty="0"/>
              <a:t>เริ่มต้นที่ </a:t>
            </a:r>
            <a:r>
              <a:rPr lang="en-US" sz="4400" dirty="0"/>
              <a:t>root</a:t>
            </a:r>
          </a:p>
          <a:p>
            <a:pPr marL="0" indent="0">
              <a:buNone/>
            </a:pPr>
            <a:r>
              <a:rPr lang="th-TH" sz="4400" dirty="0"/>
              <a:t> - </a:t>
            </a:r>
            <a:r>
              <a:rPr lang="en-US" sz="4400" dirty="0"/>
              <a:t>node </a:t>
            </a:r>
            <a:r>
              <a:rPr lang="th-TH" sz="4400" dirty="0"/>
              <a:t>ใหม่ที่ถูก </a:t>
            </a:r>
            <a:r>
              <a:rPr lang="en-US" sz="4400" dirty="0"/>
              <a:t>insert </a:t>
            </a:r>
            <a:r>
              <a:rPr lang="th-TH" sz="4400" dirty="0"/>
              <a:t>เข้ามาจะถูกนำไปไว้ที่ </a:t>
            </a:r>
            <a:r>
              <a:rPr lang="en-US" sz="4400" dirty="0"/>
              <a:t>left </a:t>
            </a:r>
            <a:r>
              <a:rPr lang="th-TH" sz="4400" dirty="0"/>
              <a:t>เสมอ โดยที่จะยังคงกฎของ </a:t>
            </a:r>
            <a:r>
              <a:rPr lang="en-US" sz="4400" dirty="0"/>
              <a:t>BST </a:t>
            </a:r>
            <a:r>
              <a:rPr lang="th-TH" sz="4400" dirty="0"/>
              <a:t>ไว้เสมอ</a:t>
            </a:r>
            <a:endParaRPr lang="en-US" sz="4400" dirty="0"/>
          </a:p>
          <a:p>
            <a:r>
              <a:rPr lang="en-US" sz="4400" dirty="0"/>
              <a:t>- insert() function</a:t>
            </a:r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BA361-FC55-709B-1948-82A256FD03CB}"/>
              </a:ext>
            </a:extLst>
          </p:cNvPr>
          <p:cNvSpPr txBox="1"/>
          <p:nvPr/>
        </p:nvSpPr>
        <p:spPr>
          <a:xfrm>
            <a:off x="6948182" y="567809"/>
            <a:ext cx="43517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DCEC38-F382-D8CD-D74D-65B365D0BA17}"/>
              </a:ext>
            </a:extLst>
          </p:cNvPr>
          <p:cNvCxnSpPr>
            <a:cxnSpLocks/>
          </p:cNvCxnSpPr>
          <p:nvPr/>
        </p:nvCxnSpPr>
        <p:spPr>
          <a:xfrm flipV="1">
            <a:off x="7331978" y="369116"/>
            <a:ext cx="3598877" cy="1368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37DEB-E7BC-7366-6DEE-688A085A5C57}"/>
              </a:ext>
            </a:extLst>
          </p:cNvPr>
          <p:cNvCxnSpPr>
            <a:cxnSpLocks/>
          </p:cNvCxnSpPr>
          <p:nvPr/>
        </p:nvCxnSpPr>
        <p:spPr>
          <a:xfrm>
            <a:off x="7457813" y="369116"/>
            <a:ext cx="3636907" cy="128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44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8761</TotalTime>
  <Words>2786</Words>
  <Application>Microsoft Office PowerPoint</Application>
  <PresentationFormat>Widescreen</PresentationFormat>
  <Paragraphs>464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Consolas</vt:lpstr>
      <vt:lpstr>TH Sarabun New</vt:lpstr>
      <vt:lpstr>Calibri</vt:lpstr>
      <vt:lpstr>Retrospect</vt:lpstr>
      <vt:lpstr>OOP &amp; data struct  13. Binary Search Tree(BST) &amp; sorting</vt:lpstr>
      <vt:lpstr>PowerPoint Presentation</vt:lpstr>
      <vt:lpstr>What is Binary search tree</vt:lpstr>
      <vt:lpstr>Rules</vt:lpstr>
      <vt:lpstr>All subtree</vt:lpstr>
      <vt:lpstr>Witch one is follow BST rule</vt:lpstr>
      <vt:lpstr>No need to be balance tree</vt:lpstr>
      <vt:lpstr>Build the tree / insert(item)</vt:lpstr>
      <vt:lpstr>Build the tree / insert(item)</vt:lpstr>
      <vt:lpstr>insert(item)</vt:lpstr>
      <vt:lpstr>insert(item)</vt:lpstr>
      <vt:lpstr>Insert(60)</vt:lpstr>
      <vt:lpstr>Insert(60) which side?</vt:lpstr>
      <vt:lpstr>result</vt:lpstr>
      <vt:lpstr>Another example</vt:lpstr>
      <vt:lpstr>code</vt:lpstr>
      <vt:lpstr>code</vt:lpstr>
      <vt:lpstr>Another example</vt:lpstr>
      <vt:lpstr>Quiz</vt:lpstr>
      <vt:lpstr>Asymptotic notation</vt:lpstr>
      <vt:lpstr>Search(item)</vt:lpstr>
      <vt:lpstr>Search(item)</vt:lpstr>
      <vt:lpstr>Search(item)</vt:lpstr>
      <vt:lpstr>Search(item)</vt:lpstr>
      <vt:lpstr>Search(7)</vt:lpstr>
      <vt:lpstr>Search(41)</vt:lpstr>
      <vt:lpstr>Another example</vt:lpstr>
      <vt:lpstr>Code</vt:lpstr>
      <vt:lpstr>PowerPoint Presentation</vt:lpstr>
      <vt:lpstr>Search asymptotic notation ?</vt:lpstr>
      <vt:lpstr>Traversal (in order) ?</vt:lpstr>
      <vt:lpstr>Traversal inorder</vt:lpstr>
      <vt:lpstr>Delete! (hardest part)</vt:lpstr>
      <vt:lpstr>Delete! (hardest part)</vt:lpstr>
      <vt:lpstr>Delete hardest part ()</vt:lpstr>
      <vt:lpstr>Delete hardest part ()</vt:lpstr>
      <vt:lpstr>Delete left node (case 1)</vt:lpstr>
      <vt:lpstr>Delete left node (case 1)</vt:lpstr>
      <vt:lpstr>Delete left node (case 1)</vt:lpstr>
      <vt:lpstr>Delete left node (case 2)</vt:lpstr>
      <vt:lpstr>Delete left node (case 2)</vt:lpstr>
      <vt:lpstr>Delete left node (case 2)</vt:lpstr>
      <vt:lpstr>PowerPoint Presentation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Delete left node (case 3)</vt:lpstr>
      <vt:lpstr>PowerPoint Presentation</vt:lpstr>
      <vt:lpstr>PowerPoint Presentation</vt:lpstr>
      <vt:lpstr>Asymptotic analysis</vt:lpstr>
      <vt:lpstr>Asymptotic analysis (balance binary tree)</vt:lpstr>
      <vt:lpstr>advantage</vt:lpstr>
      <vt:lpstr>PowerPoint Presentation</vt:lpstr>
      <vt:lpstr>AVL tree</vt:lpstr>
      <vt:lpstr>Conclude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764</cp:revision>
  <dcterms:created xsi:type="dcterms:W3CDTF">2022-12-25T05:12:11Z</dcterms:created>
  <dcterms:modified xsi:type="dcterms:W3CDTF">2023-04-26T07:48:48Z</dcterms:modified>
</cp:coreProperties>
</file>